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68"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05/10/2018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05/10/2018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05/10/2018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7000"/>
            <a:lum/>
          </a:blip>
          <a:srcRect/>
          <a:stretch>
            <a:fillRect l="-10000" r="-1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05/10/2018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gif"/><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3.xml.rels><?xml version="1.0" encoding="UTF-8" standalone="yes"?>
<Relationships xmlns="http://schemas.openxmlformats.org/package/2006/relationships"><Relationship Id="rId8" Type="http://schemas.openxmlformats.org/officeDocument/2006/relationships/hyperlink" Target="https://www.youtube.com/watch?v=BnJRavUhfuE" TargetMode="External"/><Relationship Id="rId3" Type="http://schemas.openxmlformats.org/officeDocument/2006/relationships/hyperlink" Target="http://songkhoe.vn/suc-khoe-sinh-san-vi-thanh-nien-chuyen-chua-bao-gio-cu-s21193-0-236557.html" TargetMode="External"/><Relationship Id="rId7" Type="http://schemas.openxmlformats.org/officeDocument/2006/relationships/hyperlink" Target="https://www.youtube.com/watch?v=E4pkrYJHrLM" TargetMode="External"/><Relationship Id="rId2" Type="http://schemas.openxmlformats.org/officeDocument/2006/relationships/hyperlink" Target="https://www.dieutri.vn/bgsanphukhoa/14-4-2013/S3817/Bai-giang-suc-khoe-sinh-san-vi-thanh-" TargetMode="External"/><Relationship Id="rId1" Type="http://schemas.openxmlformats.org/officeDocument/2006/relationships/slideLayout" Target="../slideLayouts/slideLayout2.xml"/><Relationship Id="rId6" Type="http://schemas.openxmlformats.org/officeDocument/2006/relationships/hyperlink" Target="http://kienthuc.net.vn/dan-ong-dan-ba/quan-niem-sai-lam-khien-ban-mang-thai-ngoai-y-muon-464357.html" TargetMode="External"/><Relationship Id="rId5" Type="http://schemas.openxmlformats.org/officeDocument/2006/relationships/hyperlink" Target="http://dansohcm.gov.vn/tin-tuc/thu-vien-tai-lieu/truyen-thong-suc-khoe-sinh-san-va-cac-bien-phap-tranh-thai/1368/s%E1%BB%A9c-kh%E1%BB%8Fe-sinh-s%E1%BA%A3n-v%E1%BB%8B-thanh-nien/" TargetMode="External"/><Relationship Id="rId4" Type="http://schemas.openxmlformats.org/officeDocument/2006/relationships/hyperlink" Target="https://www.youtube.com/watch?v=7SnYDp0391M" TargetMode="External"/></Relationships>
</file>

<file path=ppt/slides/_rels/slide2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1"/>
            <a:ext cx="7772400" cy="2381250"/>
          </a:xfrm>
        </p:spPr>
        <p:txBody>
          <a:bodyPr>
            <a:normAutofit/>
          </a:bodyPr>
          <a:lstStyle/>
          <a:p>
            <a:r>
              <a:rPr lang="en-US" b="1" dirty="0" smtClean="0">
                <a:latin typeface="Times New Roman" pitchFamily="18" charset="0"/>
                <a:cs typeface="Times New Roman" pitchFamily="18" charset="0"/>
              </a:rPr>
              <a:t>TRUYỀN THÔNG VỀ</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SỨC KHOẺ SINH SẢN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VỊ THÀNH NIÊN</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53643937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descr="C:\Users\VAIO\Desktop\tải xuống.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457200"/>
            <a:ext cx="7467600" cy="586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69325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20000"/>
          </a:bodyPr>
          <a:lstStyle/>
          <a:p>
            <a:pPr marL="0" indent="0">
              <a:buNone/>
            </a:pPr>
            <a:r>
              <a:rPr lang="vi-VN" dirty="0">
                <a:solidFill>
                  <a:srgbClr val="FF0000"/>
                </a:solidFill>
                <a:latin typeface="+mj-lt"/>
              </a:rPr>
              <a:t>2. Về tâm sinh lý</a:t>
            </a:r>
          </a:p>
          <a:p>
            <a:pPr marL="0" indent="0">
              <a:buNone/>
            </a:pPr>
            <a:r>
              <a:rPr lang="en-US" dirty="0" smtClean="0">
                <a:latin typeface="Times New Roman (Headings)"/>
              </a:rPr>
              <a:t>   a</a:t>
            </a:r>
            <a:r>
              <a:rPr lang="vi-VN" dirty="0" smtClean="0">
                <a:latin typeface="Times New Roman (Headings)"/>
              </a:rPr>
              <a:t>. </a:t>
            </a:r>
            <a:r>
              <a:rPr lang="vi-VN" dirty="0">
                <a:latin typeface="Times New Roman (Headings)"/>
              </a:rPr>
              <a:t>Nhân cách:</a:t>
            </a:r>
          </a:p>
          <a:p>
            <a:pPr marL="0" indent="0">
              <a:buNone/>
            </a:pPr>
            <a:r>
              <a:rPr lang="vi-VN" dirty="0">
                <a:latin typeface="+mj-lt"/>
              </a:rPr>
              <a:t>   – Cố gắng làm được những điều mình mong muốn.</a:t>
            </a:r>
          </a:p>
          <a:p>
            <a:pPr marL="0" indent="0">
              <a:buNone/>
            </a:pPr>
            <a:r>
              <a:rPr lang="vi-VN" dirty="0">
                <a:latin typeface="Times New Roman (Headings)"/>
              </a:rPr>
              <a:t>   </a:t>
            </a:r>
            <a:r>
              <a:rPr lang="en-US" dirty="0" smtClean="0">
                <a:latin typeface="Times New Roman (Headings)"/>
              </a:rPr>
              <a:t>b</a:t>
            </a:r>
            <a:r>
              <a:rPr lang="vi-VN" dirty="0" smtClean="0">
                <a:latin typeface="Times New Roman (Headings)"/>
              </a:rPr>
              <a:t>. </a:t>
            </a:r>
            <a:r>
              <a:rPr lang="vi-VN" dirty="0">
                <a:latin typeface="Times New Roman (Headings)"/>
              </a:rPr>
              <a:t>Tâm lý:</a:t>
            </a:r>
          </a:p>
          <a:p>
            <a:pPr marL="0" indent="0">
              <a:buNone/>
            </a:pPr>
            <a:r>
              <a:rPr lang="vi-VN" dirty="0">
                <a:latin typeface="+mj-lt"/>
              </a:rPr>
              <a:t>   – Muốn được đối xử như người lớn.</a:t>
            </a:r>
          </a:p>
          <a:p>
            <a:pPr marL="0" indent="0">
              <a:buNone/>
            </a:pPr>
            <a:r>
              <a:rPr lang="vi-VN" dirty="0">
                <a:latin typeface="+mj-lt"/>
              </a:rPr>
              <a:t>   – Muốn thoát ra khỏi những ràng buộc của gia đình, thường xảy ra những xung đột giữa trẻ VTN và cha mẹ.</a:t>
            </a:r>
          </a:p>
          <a:p>
            <a:pPr marL="0" indent="0">
              <a:buNone/>
            </a:pPr>
            <a:r>
              <a:rPr lang="vi-VN" b="1" dirty="0" smtClean="0">
                <a:latin typeface="Times New Roman (Headings)"/>
              </a:rPr>
              <a:t>    </a:t>
            </a:r>
            <a:r>
              <a:rPr lang="en-US" b="1" dirty="0" smtClean="0">
                <a:latin typeface="Times New Roman (Headings)"/>
              </a:rPr>
              <a:t>c</a:t>
            </a:r>
            <a:r>
              <a:rPr lang="vi-VN" b="1" dirty="0" smtClean="0">
                <a:latin typeface="Times New Roman (Headings)"/>
              </a:rPr>
              <a:t>. Tình cảm:</a:t>
            </a:r>
            <a:endParaRPr lang="vi-VN" b="1" dirty="0">
              <a:latin typeface="Times New Roman (Headings)"/>
            </a:endParaRPr>
          </a:p>
          <a:p>
            <a:pPr marL="0" indent="0">
              <a:buNone/>
            </a:pPr>
            <a:r>
              <a:rPr lang="vi-VN" b="1" dirty="0">
                <a:latin typeface="+mj-lt"/>
              </a:rPr>
              <a:t>   Quan tâm và có cảm giác lạ với người khác </a:t>
            </a:r>
            <a:r>
              <a:rPr lang="vi-VN" b="1" dirty="0" smtClean="0">
                <a:latin typeface="+mj-lt"/>
              </a:rPr>
              <a:t>phái</a:t>
            </a:r>
            <a:r>
              <a:rPr lang="vi-VN" b="1" dirty="0" smtClean="0">
                <a:latin typeface="Times New Roman (Headings)"/>
              </a:rPr>
              <a:t>, </a:t>
            </a:r>
            <a:r>
              <a:rPr lang="en-US" b="1" dirty="0" err="1" smtClean="0">
                <a:solidFill>
                  <a:srgbClr val="FF0000"/>
                </a:solidFill>
                <a:latin typeface="Times New Roman (Headings)"/>
              </a:rPr>
              <a:t>tò</a:t>
            </a:r>
            <a:r>
              <a:rPr lang="en-US" b="1" dirty="0" smtClean="0">
                <a:solidFill>
                  <a:srgbClr val="FF0000"/>
                </a:solidFill>
                <a:latin typeface="Times New Roman (Headings)"/>
              </a:rPr>
              <a:t> </a:t>
            </a:r>
            <a:r>
              <a:rPr lang="en-US" b="1" dirty="0" err="1" smtClean="0">
                <a:solidFill>
                  <a:srgbClr val="FF0000"/>
                </a:solidFill>
                <a:latin typeface="Times New Roman (Headings)"/>
              </a:rPr>
              <a:t>mò</a:t>
            </a:r>
            <a:r>
              <a:rPr lang="en-US" b="1" dirty="0" smtClean="0">
                <a:solidFill>
                  <a:srgbClr val="FF0000"/>
                </a:solidFill>
                <a:latin typeface="Times New Roman (Headings)"/>
              </a:rPr>
              <a:t> </a:t>
            </a:r>
            <a:r>
              <a:rPr lang="en-US" b="1" dirty="0" err="1" smtClean="0">
                <a:solidFill>
                  <a:srgbClr val="FF0000"/>
                </a:solidFill>
                <a:latin typeface="Times New Roman (Headings)"/>
              </a:rPr>
              <a:t>về</a:t>
            </a:r>
            <a:r>
              <a:rPr lang="en-US" b="1" dirty="0" smtClean="0">
                <a:solidFill>
                  <a:srgbClr val="FF0000"/>
                </a:solidFill>
                <a:latin typeface="Times New Roman (Headings)"/>
              </a:rPr>
              <a:t> </a:t>
            </a:r>
            <a:r>
              <a:rPr lang="en-US" b="1" dirty="0" err="1" smtClean="0">
                <a:solidFill>
                  <a:srgbClr val="FF0000"/>
                </a:solidFill>
                <a:latin typeface="Times New Roman (Headings)"/>
              </a:rPr>
              <a:t>người</a:t>
            </a:r>
            <a:r>
              <a:rPr lang="en-US" b="1" dirty="0" smtClean="0">
                <a:solidFill>
                  <a:srgbClr val="FF0000"/>
                </a:solidFill>
                <a:latin typeface="Times New Roman (Headings)"/>
              </a:rPr>
              <a:t> </a:t>
            </a:r>
            <a:r>
              <a:rPr lang="en-US" b="1" dirty="0" err="1" smtClean="0">
                <a:solidFill>
                  <a:srgbClr val="FF0000"/>
                </a:solidFill>
                <a:latin typeface="Times New Roman (Headings)"/>
              </a:rPr>
              <a:t>khác</a:t>
            </a:r>
            <a:r>
              <a:rPr lang="en-US" b="1" dirty="0" smtClean="0">
                <a:solidFill>
                  <a:srgbClr val="FF0000"/>
                </a:solidFill>
                <a:latin typeface="Times New Roman (Headings)"/>
              </a:rPr>
              <a:t> </a:t>
            </a:r>
            <a:r>
              <a:rPr lang="en-US" b="1" dirty="0" err="1" smtClean="0">
                <a:solidFill>
                  <a:srgbClr val="FF0000"/>
                </a:solidFill>
                <a:latin typeface="Times New Roman (Headings)"/>
              </a:rPr>
              <a:t>giới</a:t>
            </a:r>
            <a:r>
              <a:rPr lang="en-US" b="1" dirty="0" smtClean="0">
                <a:latin typeface="Times New Roman (Headings)"/>
              </a:rPr>
              <a:t> =&gt; </a:t>
            </a:r>
            <a:r>
              <a:rPr lang="vi-VN" b="1" dirty="0" smtClean="0">
                <a:latin typeface="+mj-lt"/>
              </a:rPr>
              <a:t>quan </a:t>
            </a:r>
            <a:r>
              <a:rPr lang="vi-VN" b="1" dirty="0">
                <a:latin typeface="+mj-lt"/>
              </a:rPr>
              <a:t>hệ tình dục </a:t>
            </a:r>
            <a:r>
              <a:rPr lang="vi-VN" b="1" dirty="0">
                <a:solidFill>
                  <a:srgbClr val="FF0000"/>
                </a:solidFill>
                <a:latin typeface="+mj-lt"/>
              </a:rPr>
              <a:t>không an toàn.</a:t>
            </a:r>
          </a:p>
          <a:p>
            <a:endParaRPr lang="en-US" dirty="0"/>
          </a:p>
        </p:txBody>
      </p:sp>
    </p:spTree>
    <p:extLst>
      <p:ext uri="{BB962C8B-B14F-4D97-AF65-F5344CB8AC3E}">
        <p14:creationId xmlns:p14="http://schemas.microsoft.com/office/powerpoint/2010/main" val="89033446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barn(inVertical)">
                                      <p:cBhvr>
                                        <p:cTn id="7" dur="500"/>
                                        <p:tgtEl>
                                          <p:spTgt spid="3">
                                            <p:txEl>
                                              <p:pRg st="6" end="6"/>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barn(inVertical)">
                                      <p:cBhvr>
                                        <p:cTn id="1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TINH TRÙNG</a:t>
            </a:r>
            <a:endParaRPr lang="en-US" dirty="0"/>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r>
              <a:rPr lang="vi-VN" dirty="0">
                <a:latin typeface="+mj-lt"/>
              </a:rPr>
              <a:t>Tinh trùng là những tế bào sinh dục </a:t>
            </a:r>
            <a:r>
              <a:rPr lang="vi-VN" dirty="0">
                <a:solidFill>
                  <a:srgbClr val="FF0000"/>
                </a:solidFill>
                <a:latin typeface="+mj-lt"/>
              </a:rPr>
              <a:t>có thể di chuyển </a:t>
            </a:r>
            <a:r>
              <a:rPr lang="vi-VN" dirty="0" smtClean="0">
                <a:latin typeface="+mj-lt"/>
              </a:rPr>
              <a:t>được</a:t>
            </a:r>
            <a:r>
              <a:rPr lang="en-US" dirty="0" smtClean="0">
                <a:latin typeface="+mj-lt"/>
              </a:rPr>
              <a:t>, </a:t>
            </a:r>
            <a:r>
              <a:rPr lang="vi-VN" dirty="0" smtClean="0">
                <a:latin typeface="+mj-lt"/>
              </a:rPr>
              <a:t>soi </a:t>
            </a:r>
            <a:r>
              <a:rPr lang="vi-VN" dirty="0">
                <a:latin typeface="+mj-lt"/>
              </a:rPr>
              <a:t>lên kính hiển vi thì sẽ thấy tinh trùng </a:t>
            </a:r>
            <a:r>
              <a:rPr lang="vi-VN" dirty="0">
                <a:solidFill>
                  <a:srgbClr val="FF0000"/>
                </a:solidFill>
                <a:latin typeface="+mj-lt"/>
              </a:rPr>
              <a:t>chuyển động như một đám nòng nọc</a:t>
            </a:r>
            <a:r>
              <a:rPr lang="vi-VN" dirty="0">
                <a:latin typeface="+mj-lt"/>
              </a:rPr>
              <a:t> </a:t>
            </a:r>
            <a:r>
              <a:rPr lang="en-US" dirty="0" smtClean="0">
                <a:latin typeface="+mj-lt"/>
              </a:rPr>
              <a:t>.</a:t>
            </a:r>
            <a:r>
              <a:rPr lang="vi-VN" dirty="0" smtClean="0">
                <a:latin typeface="+mj-lt"/>
              </a:rPr>
              <a:t>Thành </a:t>
            </a:r>
            <a:r>
              <a:rPr lang="vi-VN" dirty="0">
                <a:latin typeface="+mj-lt"/>
              </a:rPr>
              <a:t>phần chính của tinh trùng bao gồm: </a:t>
            </a:r>
            <a:r>
              <a:rPr lang="vi-VN" dirty="0">
                <a:solidFill>
                  <a:srgbClr val="FF0000"/>
                </a:solidFill>
                <a:latin typeface="+mj-lt"/>
              </a:rPr>
              <a:t>nước, các chất protein, đường và muối khoáng</a:t>
            </a:r>
            <a:r>
              <a:rPr lang="vi-VN" dirty="0">
                <a:latin typeface="+mj-lt"/>
              </a:rPr>
              <a:t>.</a:t>
            </a:r>
          </a:p>
          <a:p>
            <a:r>
              <a:rPr lang="en-US" dirty="0" smtClean="0">
                <a:latin typeface="+mj-lt"/>
              </a:rPr>
              <a:t>T</a:t>
            </a:r>
            <a:r>
              <a:rPr lang="vi-VN" dirty="0" smtClean="0">
                <a:latin typeface="+mj-lt"/>
              </a:rPr>
              <a:t>inh </a:t>
            </a:r>
            <a:r>
              <a:rPr lang="vi-VN" dirty="0">
                <a:latin typeface="+mj-lt"/>
              </a:rPr>
              <a:t>trùng có thể </a:t>
            </a:r>
            <a:r>
              <a:rPr lang="vi-VN" dirty="0">
                <a:solidFill>
                  <a:srgbClr val="FF0000"/>
                </a:solidFill>
                <a:latin typeface="+mj-lt"/>
              </a:rPr>
              <a:t>sống sót trong 3-5 ngày </a:t>
            </a:r>
            <a:r>
              <a:rPr lang="vi-VN" dirty="0">
                <a:latin typeface="+mj-lt"/>
              </a:rPr>
              <a:t>sau khi xâm nhập vào cơ thể người phụ </a:t>
            </a:r>
            <a:r>
              <a:rPr lang="vi-VN" dirty="0" smtClean="0">
                <a:latin typeface="+mj-lt"/>
              </a:rPr>
              <a:t>nữ</a:t>
            </a:r>
            <a:r>
              <a:rPr lang="en-US" dirty="0" smtClean="0">
                <a:latin typeface="+mj-lt"/>
              </a:rPr>
              <a:t>.</a:t>
            </a:r>
          </a:p>
          <a:p>
            <a:r>
              <a:rPr lang="vi-VN" dirty="0" smtClean="0">
                <a:latin typeface="+mj-lt"/>
              </a:rPr>
              <a:t>4 </a:t>
            </a:r>
            <a:r>
              <a:rPr lang="vi-VN" dirty="0">
                <a:latin typeface="+mj-lt"/>
              </a:rPr>
              <a:t>giai đoạn: </a:t>
            </a:r>
            <a:r>
              <a:rPr lang="en-US" dirty="0" smtClean="0">
                <a:latin typeface="+mj-lt"/>
              </a:rPr>
              <a:t>Ti</a:t>
            </a:r>
            <a:r>
              <a:rPr lang="vi-VN" dirty="0" smtClean="0">
                <a:latin typeface="+mj-lt"/>
              </a:rPr>
              <a:t>nh </a:t>
            </a:r>
            <a:r>
              <a:rPr lang="vi-VN" dirty="0">
                <a:latin typeface="+mj-lt"/>
              </a:rPr>
              <a:t>tử </a:t>
            </a:r>
            <a:r>
              <a:rPr lang="vi-VN" dirty="0" smtClean="0">
                <a:latin typeface="+mj-lt"/>
              </a:rPr>
              <a:t>(</a:t>
            </a:r>
            <a:r>
              <a:rPr lang="vi-VN" dirty="0">
                <a:latin typeface="+mj-lt"/>
              </a:rPr>
              <a:t>tế bào </a:t>
            </a:r>
            <a:r>
              <a:rPr lang="vi-VN" dirty="0" smtClean="0">
                <a:latin typeface="+mj-lt"/>
              </a:rPr>
              <a:t>gốc)</a:t>
            </a:r>
            <a:r>
              <a:rPr lang="en-US" dirty="0" smtClean="0">
                <a:latin typeface="+mj-lt"/>
              </a:rPr>
              <a:t> -&gt; </a:t>
            </a:r>
            <a:r>
              <a:rPr lang="vi-VN" dirty="0" smtClean="0">
                <a:latin typeface="+mj-lt"/>
              </a:rPr>
              <a:t>tinh bào</a:t>
            </a:r>
            <a:r>
              <a:rPr lang="en-US" dirty="0" smtClean="0">
                <a:latin typeface="+mj-lt"/>
              </a:rPr>
              <a:t> -&gt; </a:t>
            </a:r>
            <a:r>
              <a:rPr lang="vi-VN" dirty="0" smtClean="0">
                <a:latin typeface="+mj-lt"/>
              </a:rPr>
              <a:t>tiền </a:t>
            </a:r>
            <a:r>
              <a:rPr lang="vi-VN" dirty="0">
                <a:latin typeface="+mj-lt"/>
              </a:rPr>
              <a:t>tinh </a:t>
            </a:r>
            <a:r>
              <a:rPr lang="vi-VN" dirty="0" smtClean="0">
                <a:latin typeface="+mj-lt"/>
              </a:rPr>
              <a:t>trùng</a:t>
            </a:r>
            <a:r>
              <a:rPr lang="en-US" dirty="0" smtClean="0">
                <a:latin typeface="+mj-lt"/>
              </a:rPr>
              <a:t> -&gt;  </a:t>
            </a:r>
            <a:r>
              <a:rPr lang="vi-VN" dirty="0" smtClean="0">
                <a:latin typeface="+mj-lt"/>
              </a:rPr>
              <a:t>tinh </a:t>
            </a:r>
            <a:r>
              <a:rPr lang="vi-VN" dirty="0">
                <a:latin typeface="+mj-lt"/>
              </a:rPr>
              <a:t>trùng </a:t>
            </a:r>
            <a:r>
              <a:rPr lang="vi-VN" dirty="0">
                <a:solidFill>
                  <a:srgbClr val="FF0000"/>
                </a:solidFill>
                <a:latin typeface="+mj-lt"/>
              </a:rPr>
              <a:t>có khả năng bơi lội tự do</a:t>
            </a:r>
            <a:r>
              <a:rPr lang="vi-VN" dirty="0">
                <a:latin typeface="+mj-lt"/>
              </a:rPr>
              <a:t>. Nhưng </a:t>
            </a:r>
            <a:r>
              <a:rPr lang="vi-VN" dirty="0">
                <a:solidFill>
                  <a:srgbClr val="FF0000"/>
                </a:solidFill>
                <a:latin typeface="+mj-lt"/>
              </a:rPr>
              <a:t>chỉ bơi trong môi trường tinh dịch </a:t>
            </a:r>
            <a:r>
              <a:rPr lang="vi-VN" dirty="0">
                <a:latin typeface="+mj-lt"/>
              </a:rPr>
              <a:t>còn </a:t>
            </a:r>
            <a:r>
              <a:rPr lang="vi-VN" dirty="0">
                <a:solidFill>
                  <a:srgbClr val="FF0000"/>
                </a:solidFill>
                <a:latin typeface="+mj-lt"/>
              </a:rPr>
              <a:t>không thể bơi trong nước</a:t>
            </a:r>
            <a:r>
              <a:rPr lang="vi-VN" dirty="0">
                <a:latin typeface="+mj-lt"/>
              </a:rPr>
              <a:t> như người ta vẫn nghĩ.</a:t>
            </a:r>
          </a:p>
          <a:p>
            <a:endParaRPr lang="en-US" dirty="0"/>
          </a:p>
        </p:txBody>
      </p:sp>
    </p:spTree>
    <p:extLst>
      <p:ext uri="{BB962C8B-B14F-4D97-AF65-F5344CB8AC3E}">
        <p14:creationId xmlns:p14="http://schemas.microsoft.com/office/powerpoint/2010/main" val="24413170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XUẤT TINH</a:t>
            </a:r>
            <a:endParaRPr lang="en-US" dirty="0"/>
          </a:p>
        </p:txBody>
      </p:sp>
      <p:sp>
        <p:nvSpPr>
          <p:cNvPr id="3" name="Content Placeholder 2"/>
          <p:cNvSpPr>
            <a:spLocks noGrp="1"/>
          </p:cNvSpPr>
          <p:nvPr>
            <p:ph idx="1"/>
          </p:nvPr>
        </p:nvSpPr>
        <p:spPr>
          <a:xfrm>
            <a:off x="457200" y="838200"/>
            <a:ext cx="8229600" cy="5715000"/>
          </a:xfrm>
        </p:spPr>
        <p:txBody>
          <a:bodyPr>
            <a:normAutofit fontScale="92500"/>
          </a:bodyPr>
          <a:lstStyle/>
          <a:p>
            <a:pPr marL="0" indent="0">
              <a:buNone/>
            </a:pPr>
            <a:r>
              <a:rPr lang="vi-VN" dirty="0"/>
              <a:t>Xuất tinh là hiện tượng một chất nhầy màu trắng dục, có độ dẻo quánh được tiết ra ở nam giới thông qua lỗ thông ở đầu dương vật</a:t>
            </a:r>
            <a:r>
              <a:rPr lang="vi-VN" dirty="0" smtClean="0"/>
              <a:t>.</a:t>
            </a:r>
            <a:endParaRPr lang="en-US" dirty="0" smtClean="0"/>
          </a:p>
          <a:p>
            <a:pPr marL="0" indent="0">
              <a:buNone/>
            </a:pPr>
            <a:endParaRPr lang="en-US" dirty="0" smtClean="0"/>
          </a:p>
          <a:p>
            <a:pPr marL="0" indent="0">
              <a:buNone/>
            </a:pPr>
            <a:endParaRPr lang="vi-VN" dirty="0"/>
          </a:p>
          <a:p>
            <a:endParaRPr lang="vi-VN" dirty="0"/>
          </a:p>
          <a:p>
            <a:pPr marL="0" indent="0">
              <a:buNone/>
            </a:pPr>
            <a:endParaRPr lang="en-US" dirty="0" smtClean="0"/>
          </a:p>
          <a:p>
            <a:pPr marL="0" indent="0">
              <a:buNone/>
            </a:pPr>
            <a:r>
              <a:rPr lang="vi-VN" dirty="0" smtClean="0"/>
              <a:t>Khi </a:t>
            </a:r>
            <a:r>
              <a:rPr lang="vi-VN" dirty="0"/>
              <a:t>nam giới chưa đến tuổi dậy thì thì lỗ thông này đóng vai trò thoát nước tiểu, nhưng khi đến tuổi dậy thì nó được thêm chức năng thoát tinh trùng và tinh dịch ra ngoài.</a:t>
            </a:r>
            <a:endParaRPr lang="en-US" dirty="0"/>
          </a:p>
        </p:txBody>
      </p:sp>
      <p:pic>
        <p:nvPicPr>
          <p:cNvPr id="1026" name="Picture 2" descr="C:\Users\VAIO\Desktop\188aa4e4-3078-43d5-aa7a-87824913c9d6.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2201" y="2286000"/>
            <a:ext cx="3657600"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81160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TRỨNG???</a:t>
            </a:r>
            <a:endParaRPr lang="en-US" dirty="0"/>
          </a:p>
        </p:txBody>
      </p:sp>
      <p:sp>
        <p:nvSpPr>
          <p:cNvPr id="3" name="Content Placeholder 2"/>
          <p:cNvSpPr>
            <a:spLocks noGrp="1"/>
          </p:cNvSpPr>
          <p:nvPr>
            <p:ph idx="1"/>
          </p:nvPr>
        </p:nvSpPr>
        <p:spPr/>
        <p:txBody>
          <a:bodyPr/>
          <a:lstStyle/>
          <a:p>
            <a:pPr marL="0" indent="0">
              <a:buNone/>
            </a:pPr>
            <a:r>
              <a:rPr lang="en-US" dirty="0" smtClean="0">
                <a:latin typeface="Times New Roman" pitchFamily="18" charset="0"/>
                <a:cs typeface="Times New Roman" pitchFamily="18" charset="0"/>
              </a:rPr>
              <a:t>P</a:t>
            </a:r>
            <a:r>
              <a:rPr lang="vi-VN" dirty="0" smtClean="0">
                <a:latin typeface="Times New Roman" pitchFamily="18" charset="0"/>
                <a:cs typeface="Times New Roman" pitchFamily="18" charset="0"/>
              </a:rPr>
              <a:t>hụ </a:t>
            </a:r>
            <a:r>
              <a:rPr lang="vi-VN" dirty="0">
                <a:latin typeface="Times New Roman" pitchFamily="18" charset="0"/>
                <a:cs typeface="Times New Roman" pitchFamily="18" charset="0"/>
              </a:rPr>
              <a:t>nữ ngay từ khi sinh ra đã có </a:t>
            </a:r>
            <a:r>
              <a:rPr lang="vi-VN" dirty="0">
                <a:solidFill>
                  <a:srgbClr val="FF0000"/>
                </a:solidFill>
                <a:latin typeface="Times New Roman" pitchFamily="18" charset="0"/>
                <a:cs typeface="Times New Roman" pitchFamily="18" charset="0"/>
              </a:rPr>
              <a:t>khoảng 1-2 triệu quả trứng </a:t>
            </a:r>
            <a:r>
              <a:rPr lang="vi-VN" dirty="0">
                <a:latin typeface="Times New Roman" pitchFamily="18" charset="0"/>
                <a:cs typeface="Times New Roman" pitchFamily="18" charset="0"/>
              </a:rPr>
              <a:t>trong cơ </a:t>
            </a:r>
            <a:r>
              <a:rPr lang="vi-VN" dirty="0" smtClean="0">
                <a:latin typeface="Times New Roman" pitchFamily="18" charset="0"/>
                <a:cs typeface="Times New Roman" pitchFamily="18" charset="0"/>
              </a:rPr>
              <a:t>thể</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Thông </a:t>
            </a:r>
            <a:r>
              <a:rPr lang="vi-VN" dirty="0">
                <a:latin typeface="Times New Roman" pitchFamily="18" charset="0"/>
                <a:cs typeface="Times New Roman" pitchFamily="18" charset="0"/>
              </a:rPr>
              <a:t>thường </a:t>
            </a:r>
            <a:r>
              <a:rPr lang="vi-VN" dirty="0">
                <a:solidFill>
                  <a:srgbClr val="FF0000"/>
                </a:solidFill>
                <a:latin typeface="Times New Roman" pitchFamily="18" charset="0"/>
                <a:cs typeface="Times New Roman" pitchFamily="18" charset="0"/>
              </a:rPr>
              <a:t>mỗi </a:t>
            </a:r>
            <a:r>
              <a:rPr lang="vi-VN" dirty="0" smtClean="0">
                <a:solidFill>
                  <a:srgbClr val="FF0000"/>
                </a:solidFill>
                <a:latin typeface="Times New Roman" pitchFamily="18" charset="0"/>
                <a:cs typeface="Times New Roman" pitchFamily="18" charset="0"/>
              </a:rPr>
              <a:t>tháng </a:t>
            </a:r>
            <a:r>
              <a:rPr lang="vi-VN" dirty="0">
                <a:solidFill>
                  <a:srgbClr val="FF0000"/>
                </a:solidFill>
                <a:latin typeface="Times New Roman" pitchFamily="18" charset="0"/>
                <a:cs typeface="Times New Roman" pitchFamily="18" charset="0"/>
              </a:rPr>
              <a:t>rụng một quả trứng</a:t>
            </a:r>
            <a:r>
              <a:rPr lang="vi-VN" dirty="0">
                <a:latin typeface="Times New Roman" pitchFamily="18" charset="0"/>
                <a:cs typeface="Times New Roman" pitchFamily="18" charset="0"/>
              </a:rPr>
              <a:t>. </a:t>
            </a:r>
            <a:r>
              <a:rPr lang="en-US" dirty="0" err="1" smtClean="0">
                <a:latin typeface="Times New Roman" pitchFamily="18" charset="0"/>
                <a:cs typeface="Times New Roman" pitchFamily="18" charset="0"/>
              </a:rPr>
              <a:t>Rụng</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khoảng </a:t>
            </a:r>
            <a:r>
              <a:rPr lang="vi-VN" dirty="0">
                <a:latin typeface="Times New Roman" pitchFamily="18" charset="0"/>
                <a:cs typeface="Times New Roman" pitchFamily="18" charset="0"/>
              </a:rPr>
              <a:t>300-400 quả trong suốt cuộc đời. </a:t>
            </a:r>
            <a:endParaRPr lang="en-US" dirty="0" smtClean="0">
              <a:latin typeface="Times New Roman" pitchFamily="18" charset="0"/>
              <a:cs typeface="Times New Roman" pitchFamily="18" charset="0"/>
            </a:endParaRPr>
          </a:p>
          <a:p>
            <a:pPr marL="0" indent="0">
              <a:buNone/>
            </a:pPr>
            <a:r>
              <a:rPr lang="vi-VN" dirty="0" smtClean="0">
                <a:latin typeface="Times New Roman" pitchFamily="18" charset="0"/>
                <a:cs typeface="Times New Roman" pitchFamily="18" charset="0"/>
              </a:rPr>
              <a:t>Trứng </a:t>
            </a:r>
            <a:r>
              <a:rPr lang="vi-VN" dirty="0">
                <a:latin typeface="Times New Roman" pitchFamily="18" charset="0"/>
                <a:cs typeface="Times New Roman" pitchFamily="18" charset="0"/>
              </a:rPr>
              <a:t>sẽ rụng xuống một ống dẫn </a:t>
            </a:r>
            <a:r>
              <a:rPr lang="vi-VN" dirty="0" smtClean="0">
                <a:latin typeface="Times New Roman" pitchFamily="18" charset="0"/>
                <a:cs typeface="Times New Roman" pitchFamily="18" charset="0"/>
              </a:rPr>
              <a:t>trứng</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Nó </a:t>
            </a:r>
            <a:r>
              <a:rPr lang="vi-VN" dirty="0">
                <a:latin typeface="Times New Roman" pitchFamily="18" charset="0"/>
                <a:cs typeface="Times New Roman" pitchFamily="18" charset="0"/>
              </a:rPr>
              <a:t>chỉ </a:t>
            </a:r>
            <a:r>
              <a:rPr lang="vi-VN" dirty="0">
                <a:solidFill>
                  <a:srgbClr val="FF0000"/>
                </a:solidFill>
                <a:latin typeface="Times New Roman" pitchFamily="18" charset="0"/>
                <a:cs typeface="Times New Roman" pitchFamily="18" charset="0"/>
              </a:rPr>
              <a:t>tồn tại trong khoảng 6-12 tiếng</a:t>
            </a:r>
            <a:r>
              <a:rPr lang="vi-VN"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4497863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RỤNG TRỨNG</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vi-VN" dirty="0" smtClean="0">
                <a:latin typeface="+mj-lt"/>
              </a:rPr>
              <a:t>Hiện </a:t>
            </a:r>
            <a:r>
              <a:rPr lang="vi-VN" dirty="0">
                <a:latin typeface="+mj-lt"/>
              </a:rPr>
              <a:t>tượng rụng trứng xảy ra vào giữa chu kỳ kinh nguyệt. Mỗi nang buồng trứng sẽ sản sinh ra 1 trứng trong mỗi tháng, trứng sau khi rụng sẽ đi vào ống dẫn trứng tới tử </a:t>
            </a:r>
            <a:r>
              <a:rPr lang="vi-VN" dirty="0" smtClean="0">
                <a:latin typeface="+mj-lt"/>
              </a:rPr>
              <a:t>cung.</a:t>
            </a:r>
            <a:r>
              <a:rPr lang="en-US" dirty="0" err="1" smtClean="0">
                <a:latin typeface="+mj-lt"/>
              </a:rPr>
              <a:t>Tại</a:t>
            </a:r>
            <a:r>
              <a:rPr lang="en-US" dirty="0" smtClean="0">
                <a:latin typeface="+mj-lt"/>
              </a:rPr>
              <a:t> </a:t>
            </a:r>
            <a:r>
              <a:rPr lang="en-US" dirty="0" err="1" smtClean="0">
                <a:latin typeface="+mj-lt"/>
              </a:rPr>
              <a:t>đây</a:t>
            </a:r>
            <a:r>
              <a:rPr lang="en-US" dirty="0" smtClean="0">
                <a:latin typeface="+mj-lt"/>
              </a:rPr>
              <a:t>:</a:t>
            </a:r>
          </a:p>
          <a:p>
            <a:r>
              <a:rPr lang="vi-VN" dirty="0" smtClean="0">
                <a:latin typeface="+mj-lt"/>
              </a:rPr>
              <a:t> </a:t>
            </a:r>
            <a:r>
              <a:rPr lang="en-US" dirty="0" smtClean="0">
                <a:latin typeface="+mj-lt"/>
              </a:rPr>
              <a:t>N</a:t>
            </a:r>
            <a:r>
              <a:rPr lang="vi-VN" dirty="0" smtClean="0">
                <a:latin typeface="+mj-lt"/>
              </a:rPr>
              <a:t>ếu </a:t>
            </a:r>
            <a:r>
              <a:rPr lang="vi-VN" dirty="0">
                <a:latin typeface="+mj-lt"/>
              </a:rPr>
              <a:t>tinh trùng gặp được trứng thì sẽ dẫn đến hiện tượng thụ thai</a:t>
            </a:r>
            <a:r>
              <a:rPr lang="vi-VN" dirty="0" smtClean="0">
                <a:latin typeface="+mj-lt"/>
              </a:rPr>
              <a:t>.</a:t>
            </a:r>
            <a:endParaRPr lang="en-US" dirty="0" smtClean="0">
              <a:latin typeface="+mj-lt"/>
            </a:endParaRPr>
          </a:p>
          <a:p>
            <a:r>
              <a:rPr lang="vi-VN" dirty="0" smtClean="0">
                <a:latin typeface="+mj-lt"/>
              </a:rPr>
              <a:t> </a:t>
            </a:r>
            <a:r>
              <a:rPr lang="vi-VN" dirty="0">
                <a:latin typeface="+mj-lt"/>
              </a:rPr>
              <a:t>Nếu không, trứng sẽ bị đào thải ra bên ngoài tử cung và tạo nên hiện tượng kinh nguyệt hàng tháng</a:t>
            </a:r>
            <a:r>
              <a:rPr lang="vi-VN" dirty="0" smtClean="0">
                <a:latin typeface="+mj-lt"/>
              </a:rPr>
              <a:t>.</a:t>
            </a:r>
            <a:endParaRPr lang="en-US" dirty="0" smtClean="0">
              <a:latin typeface="+mj-lt"/>
            </a:endParaRPr>
          </a:p>
          <a:p>
            <a:pPr marL="0" indent="0">
              <a:buNone/>
            </a:pPr>
            <a:r>
              <a:rPr lang="en-US" i="1" dirty="0" smtClean="0">
                <a:latin typeface="+mj-lt"/>
              </a:rPr>
              <a:t>(</a:t>
            </a:r>
            <a:r>
              <a:rPr lang="en-US" i="1" dirty="0" err="1" smtClean="0">
                <a:latin typeface="+mj-lt"/>
              </a:rPr>
              <a:t>Xem</a:t>
            </a:r>
            <a:r>
              <a:rPr lang="en-US" i="1" dirty="0" smtClean="0">
                <a:latin typeface="+mj-lt"/>
              </a:rPr>
              <a:t> video 02)</a:t>
            </a:r>
            <a:endParaRPr lang="en-US" i="1" dirty="0">
              <a:latin typeface="+mj-lt"/>
            </a:endParaRPr>
          </a:p>
        </p:txBody>
      </p:sp>
    </p:spTree>
    <p:extLst>
      <p:ext uri="{BB962C8B-B14F-4D97-AF65-F5344CB8AC3E}">
        <p14:creationId xmlns:p14="http://schemas.microsoft.com/office/powerpoint/2010/main" val="9728248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latin typeface="Times New Roman" pitchFamily="18" charset="0"/>
                <a:cs typeface="Times New Roman" pitchFamily="18" charset="0"/>
              </a:rPr>
              <a:t>V</a:t>
            </a:r>
            <a:r>
              <a:rPr lang="vi-VN" dirty="0" smtClean="0">
                <a:latin typeface="Times New Roman" pitchFamily="18" charset="0"/>
                <a:cs typeface="Times New Roman" pitchFamily="18" charset="0"/>
              </a:rPr>
              <a:t>. </a:t>
            </a:r>
            <a:r>
              <a:rPr lang="vi-VN" dirty="0">
                <a:latin typeface="Times New Roman" pitchFamily="18" charset="0"/>
                <a:cs typeface="Times New Roman" pitchFamily="18" charset="0"/>
              </a:rPr>
              <a:t>CÁC NGUY CƠ </a:t>
            </a:r>
            <a:r>
              <a:rPr lang="vi-VN" dirty="0" smtClean="0">
                <a:latin typeface="Times New Roman" pitchFamily="18" charset="0"/>
                <a:cs typeface="Times New Roman" pitchFamily="18" charset="0"/>
              </a:rPr>
              <a:t>Ở </a:t>
            </a:r>
            <a:r>
              <a:rPr lang="vi-VN" dirty="0">
                <a:latin typeface="Times New Roman" pitchFamily="18" charset="0"/>
                <a:cs typeface="Times New Roman" pitchFamily="18" charset="0"/>
              </a:rPr>
              <a:t>TUỔI </a:t>
            </a:r>
            <a:r>
              <a:rPr lang="vi-VN" dirty="0" smtClean="0">
                <a:latin typeface="Times New Roman" pitchFamily="18" charset="0"/>
                <a:cs typeface="Times New Roman" pitchFamily="18" charset="0"/>
              </a:rPr>
              <a:t>VTN</a:t>
            </a:r>
            <a:r>
              <a:rPr lang="vi-VN" dirty="0"/>
              <a:t/>
            </a:r>
            <a:br>
              <a:rPr lang="vi-VN" dirty="0"/>
            </a:br>
            <a:endParaRPr lang="en-US" dirty="0"/>
          </a:p>
        </p:txBody>
      </p:sp>
      <p:sp>
        <p:nvSpPr>
          <p:cNvPr id="3" name="Content Placeholder 2"/>
          <p:cNvSpPr>
            <a:spLocks noGrp="1"/>
          </p:cNvSpPr>
          <p:nvPr>
            <p:ph idx="1"/>
          </p:nvPr>
        </p:nvSpPr>
        <p:spPr>
          <a:xfrm>
            <a:off x="457200" y="1524000"/>
            <a:ext cx="8229600" cy="4602163"/>
          </a:xfrm>
        </p:spPr>
        <p:txBody>
          <a:bodyPr>
            <a:normAutofit fontScale="70000" lnSpcReduction="20000"/>
          </a:bodyPr>
          <a:lstStyle/>
          <a:p>
            <a:pPr marL="0" indent="0">
              <a:buNone/>
            </a:pPr>
            <a:r>
              <a:rPr lang="vi-VN" dirty="0" smtClean="0"/>
              <a:t>Do </a:t>
            </a:r>
            <a:r>
              <a:rPr lang="vi-VN" dirty="0"/>
              <a:t>những thay đổi trên mà VTN dễ </a:t>
            </a:r>
            <a:r>
              <a:rPr lang="vi-VN" dirty="0" smtClean="0"/>
              <a:t>bị</a:t>
            </a:r>
            <a:r>
              <a:rPr lang="en-US" dirty="0" smtClean="0"/>
              <a:t> </a:t>
            </a:r>
            <a:r>
              <a:rPr lang="vi-VN" dirty="0" smtClean="0">
                <a:solidFill>
                  <a:srgbClr val="FF0000"/>
                </a:solidFill>
              </a:rPr>
              <a:t>dụ </a:t>
            </a:r>
            <a:r>
              <a:rPr lang="vi-VN" dirty="0">
                <a:solidFill>
                  <a:srgbClr val="FF0000"/>
                </a:solidFill>
              </a:rPr>
              <a:t>dỗ, lường gạt, xâm hại và dễ bắt chước</a:t>
            </a:r>
            <a:r>
              <a:rPr lang="vi-VN" dirty="0"/>
              <a:t>. </a:t>
            </a:r>
          </a:p>
          <a:p>
            <a:pPr marL="0" indent="0">
              <a:buNone/>
            </a:pPr>
            <a:r>
              <a:rPr lang="vi-VN" dirty="0" smtClean="0">
                <a:solidFill>
                  <a:schemeClr val="tx2">
                    <a:lumMod val="60000"/>
                    <a:lumOff val="40000"/>
                  </a:schemeClr>
                </a:solidFill>
              </a:rPr>
              <a:t>   Quan </a:t>
            </a:r>
            <a:r>
              <a:rPr lang="vi-VN" dirty="0">
                <a:solidFill>
                  <a:schemeClr val="tx2">
                    <a:lumMod val="60000"/>
                    <a:lumOff val="40000"/>
                  </a:schemeClr>
                </a:solidFill>
              </a:rPr>
              <a:t>hệ tình dục bừa bãi, không an toàn , hậu quả</a:t>
            </a:r>
            <a:r>
              <a:rPr lang="vi-VN" dirty="0" smtClean="0">
                <a:solidFill>
                  <a:schemeClr val="tx2">
                    <a:lumMod val="60000"/>
                    <a:lumOff val="40000"/>
                  </a:schemeClr>
                </a:solidFill>
              </a:rPr>
              <a:t>:</a:t>
            </a:r>
            <a:endParaRPr lang="en-US" dirty="0" smtClean="0">
              <a:solidFill>
                <a:schemeClr val="tx2">
                  <a:lumMod val="60000"/>
                  <a:lumOff val="40000"/>
                </a:schemeClr>
              </a:solidFill>
            </a:endParaRPr>
          </a:p>
          <a:p>
            <a:pPr marL="0" indent="0">
              <a:buNone/>
            </a:pPr>
            <a:r>
              <a:rPr lang="vi-VN" dirty="0" smtClean="0">
                <a:solidFill>
                  <a:srgbClr val="FF0000"/>
                </a:solidFill>
              </a:rPr>
              <a:t>      </a:t>
            </a:r>
            <a:r>
              <a:rPr lang="vi-VN" dirty="0">
                <a:solidFill>
                  <a:srgbClr val="FF0000"/>
                </a:solidFill>
              </a:rPr>
              <a:t>1.1. Mang thai sớm ngoài ý muốn</a:t>
            </a:r>
            <a:r>
              <a:rPr lang="vi-VN" dirty="0"/>
              <a:t>:  </a:t>
            </a:r>
          </a:p>
          <a:p>
            <a:pPr marL="0" indent="0">
              <a:buNone/>
            </a:pPr>
            <a:r>
              <a:rPr lang="vi-VN" dirty="0"/>
              <a:t>  – Dễ bị sẩy thai, đẻ non, nhiễm độc thai, làm </a:t>
            </a:r>
            <a:r>
              <a:rPr lang="vi-VN" dirty="0">
                <a:solidFill>
                  <a:srgbClr val="FF0000"/>
                </a:solidFill>
              </a:rPr>
              <a:t>tăng nguy cơ tử vong mẹ</a:t>
            </a:r>
            <a:r>
              <a:rPr lang="vi-VN" dirty="0"/>
              <a:t>.</a:t>
            </a:r>
          </a:p>
          <a:p>
            <a:pPr marL="0" indent="0">
              <a:buNone/>
            </a:pPr>
            <a:r>
              <a:rPr lang="vi-VN" dirty="0"/>
              <a:t>  – Do khung chậu phát triển chưa đầy đủ nên </a:t>
            </a:r>
            <a:r>
              <a:rPr lang="vi-VN" dirty="0">
                <a:solidFill>
                  <a:srgbClr val="FF0000"/>
                </a:solidFill>
              </a:rPr>
              <a:t>khi sanh dễ phải can thiệp bằng thủ thuật hoặc phẫu thuật</a:t>
            </a:r>
            <a:r>
              <a:rPr lang="vi-VN" dirty="0"/>
              <a:t>.</a:t>
            </a:r>
          </a:p>
          <a:p>
            <a:pPr marL="0" indent="0">
              <a:buNone/>
            </a:pPr>
            <a:r>
              <a:rPr lang="vi-VN" dirty="0"/>
              <a:t>  – Làm mẹ quá trẻ, cơ thể phát triển chưa đầy đủ dễ dẫn đến </a:t>
            </a:r>
            <a:r>
              <a:rPr lang="vi-VN" dirty="0">
                <a:solidFill>
                  <a:srgbClr val="FF0000"/>
                </a:solidFill>
              </a:rPr>
              <a:t>thiếu máu, thai kém phát triển, dễ bị chết lưu</a:t>
            </a:r>
            <a:r>
              <a:rPr lang="vi-VN" dirty="0"/>
              <a:t>.</a:t>
            </a:r>
          </a:p>
          <a:p>
            <a:pPr marL="0" indent="0">
              <a:buNone/>
            </a:pPr>
            <a:r>
              <a:rPr lang="vi-VN" dirty="0"/>
              <a:t>  – Tỉ lệ </a:t>
            </a:r>
            <a:r>
              <a:rPr lang="vi-VN" dirty="0">
                <a:solidFill>
                  <a:srgbClr val="FF0000"/>
                </a:solidFill>
              </a:rPr>
              <a:t>trẻ sinh ra thiếu cân, trẻ suy dinh dưỡng, trẻ mắc bệnh và tử vong </a:t>
            </a:r>
            <a:r>
              <a:rPr lang="vi-VN" dirty="0"/>
              <a:t>cao hơn nhiều so với các bà mẹ sinh con ở tuổi trưởng thành.</a:t>
            </a:r>
          </a:p>
          <a:p>
            <a:pPr marL="0" indent="0">
              <a:buNone/>
            </a:pPr>
            <a:r>
              <a:rPr lang="vi-VN" dirty="0"/>
              <a:t>  </a:t>
            </a:r>
            <a:r>
              <a:rPr lang="vi-VN" b="1" dirty="0">
                <a:solidFill>
                  <a:srgbClr val="FF0000"/>
                </a:solidFill>
              </a:rPr>
              <a:t>– Bỏ học giữa chừng, ảnh hưởng tới tương lai.</a:t>
            </a:r>
          </a:p>
          <a:p>
            <a:endParaRPr lang="en-US" dirty="0"/>
          </a:p>
        </p:txBody>
      </p:sp>
    </p:spTree>
    <p:extLst>
      <p:ext uri="{BB962C8B-B14F-4D97-AF65-F5344CB8AC3E}">
        <p14:creationId xmlns:p14="http://schemas.microsoft.com/office/powerpoint/2010/main" val="11109747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arn(inVertical)">
                                      <p:cBhvr>
                                        <p:cTn id="1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10000"/>
          </a:bodyPr>
          <a:lstStyle/>
          <a:p>
            <a:pPr marL="0" indent="0">
              <a:buNone/>
            </a:pPr>
            <a:r>
              <a:rPr lang="vi-VN" dirty="0">
                <a:latin typeface="+mj-lt"/>
              </a:rPr>
              <a:t> – Làm mẹ sớm </a:t>
            </a:r>
            <a:r>
              <a:rPr lang="vi-VN" dirty="0" smtClean="0">
                <a:solidFill>
                  <a:srgbClr val="FF0000"/>
                </a:solidFill>
                <a:latin typeface="+mj-lt"/>
              </a:rPr>
              <a:t>khủng </a:t>
            </a:r>
            <a:r>
              <a:rPr lang="vi-VN" dirty="0">
                <a:solidFill>
                  <a:srgbClr val="FF0000"/>
                </a:solidFill>
                <a:latin typeface="+mj-lt"/>
              </a:rPr>
              <a:t>hoảng tâm lý</a:t>
            </a:r>
            <a:r>
              <a:rPr lang="vi-VN" dirty="0">
                <a:latin typeface="+mj-lt"/>
              </a:rPr>
              <a:t>, tổn thương tình cảm, dễ </a:t>
            </a:r>
            <a:r>
              <a:rPr lang="vi-VN" dirty="0">
                <a:solidFill>
                  <a:srgbClr val="FF0000"/>
                </a:solidFill>
                <a:latin typeface="+mj-lt"/>
              </a:rPr>
              <a:t>chán nản, cảm thấy cách biệt </a:t>
            </a:r>
            <a:r>
              <a:rPr lang="vi-VN" dirty="0">
                <a:latin typeface="+mj-lt"/>
              </a:rPr>
              <a:t>với gia đình và bạn bè.</a:t>
            </a:r>
          </a:p>
          <a:p>
            <a:pPr marL="0" indent="0">
              <a:buNone/>
            </a:pPr>
            <a:r>
              <a:rPr lang="vi-VN" dirty="0">
                <a:latin typeface="+mj-lt"/>
              </a:rPr>
              <a:t>  – Bị người kia </a:t>
            </a:r>
            <a:r>
              <a:rPr lang="vi-VN" dirty="0">
                <a:solidFill>
                  <a:srgbClr val="FF0000"/>
                </a:solidFill>
                <a:latin typeface="+mj-lt"/>
              </a:rPr>
              <a:t>bỏ rơi </a:t>
            </a:r>
            <a:r>
              <a:rPr lang="vi-VN" dirty="0">
                <a:latin typeface="+mj-lt"/>
              </a:rPr>
              <a:t>hoặc phải </a:t>
            </a:r>
            <a:r>
              <a:rPr lang="vi-VN" dirty="0">
                <a:solidFill>
                  <a:srgbClr val="FF0000"/>
                </a:solidFill>
                <a:latin typeface="+mj-lt"/>
              </a:rPr>
              <a:t>cưới gấp </a:t>
            </a:r>
            <a:r>
              <a:rPr lang="en-US" dirty="0" err="1" smtClean="0">
                <a:latin typeface="+mj-lt"/>
              </a:rPr>
              <a:t>với</a:t>
            </a:r>
            <a:r>
              <a:rPr lang="en-US" dirty="0" smtClean="0">
                <a:latin typeface="+mj-lt"/>
              </a:rPr>
              <a:t> </a:t>
            </a:r>
            <a:r>
              <a:rPr lang="en-US" dirty="0" err="1" smtClean="0">
                <a:latin typeface="+mj-lt"/>
              </a:rPr>
              <a:t>người</a:t>
            </a:r>
            <a:r>
              <a:rPr lang="en-US" dirty="0" smtClean="0">
                <a:latin typeface="+mj-lt"/>
              </a:rPr>
              <a:t> </a:t>
            </a:r>
            <a:r>
              <a:rPr lang="en-US" dirty="0" err="1" smtClean="0">
                <a:latin typeface="+mj-lt"/>
              </a:rPr>
              <a:t>mình</a:t>
            </a:r>
            <a:r>
              <a:rPr lang="en-US" dirty="0" smtClean="0">
                <a:latin typeface="+mj-lt"/>
              </a:rPr>
              <a:t> </a:t>
            </a:r>
            <a:r>
              <a:rPr lang="en-US" dirty="0" err="1" smtClean="0">
                <a:latin typeface="+mj-lt"/>
              </a:rPr>
              <a:t>không</a:t>
            </a:r>
            <a:r>
              <a:rPr lang="en-US" dirty="0" smtClean="0">
                <a:latin typeface="+mj-lt"/>
              </a:rPr>
              <a:t> </a:t>
            </a:r>
            <a:r>
              <a:rPr lang="en-US" dirty="0" err="1" smtClean="0">
                <a:latin typeface="+mj-lt"/>
              </a:rPr>
              <a:t>muốn</a:t>
            </a:r>
            <a:r>
              <a:rPr lang="en-US" dirty="0" smtClean="0">
                <a:latin typeface="+mj-lt"/>
              </a:rPr>
              <a:t> </a:t>
            </a:r>
            <a:r>
              <a:rPr lang="en-US" dirty="0" err="1" smtClean="0">
                <a:latin typeface="+mj-lt"/>
              </a:rPr>
              <a:t>gắn</a:t>
            </a:r>
            <a:r>
              <a:rPr lang="en-US" dirty="0" smtClean="0">
                <a:latin typeface="+mj-lt"/>
              </a:rPr>
              <a:t> </a:t>
            </a:r>
            <a:r>
              <a:rPr lang="en-US" dirty="0" err="1" smtClean="0">
                <a:latin typeface="+mj-lt"/>
              </a:rPr>
              <a:t>bó</a:t>
            </a:r>
            <a:r>
              <a:rPr lang="en-US" dirty="0" smtClean="0">
                <a:latin typeface="+mj-lt"/>
              </a:rPr>
              <a:t> </a:t>
            </a:r>
            <a:r>
              <a:rPr lang="en-US" dirty="0" err="1" smtClean="0">
                <a:latin typeface="+mj-lt"/>
              </a:rPr>
              <a:t>và</a:t>
            </a:r>
            <a:r>
              <a:rPr lang="en-US" dirty="0" smtClean="0">
                <a:latin typeface="+mj-lt"/>
              </a:rPr>
              <a:t> </a:t>
            </a:r>
            <a:r>
              <a:rPr lang="en-US" dirty="0" err="1" smtClean="0">
                <a:latin typeface="+mj-lt"/>
              </a:rPr>
              <a:t>không</a:t>
            </a:r>
            <a:r>
              <a:rPr lang="en-US" dirty="0" smtClean="0">
                <a:latin typeface="+mj-lt"/>
              </a:rPr>
              <a:t> </a:t>
            </a:r>
            <a:r>
              <a:rPr lang="en-US" dirty="0" err="1" smtClean="0">
                <a:latin typeface="+mj-lt"/>
              </a:rPr>
              <a:t>đảm</a:t>
            </a:r>
            <a:r>
              <a:rPr lang="en-US" dirty="0" smtClean="0">
                <a:latin typeface="+mj-lt"/>
              </a:rPr>
              <a:t> </a:t>
            </a:r>
            <a:r>
              <a:rPr lang="en-US" dirty="0" err="1" smtClean="0">
                <a:latin typeface="+mj-lt"/>
              </a:rPr>
              <a:t>bảo</a:t>
            </a:r>
            <a:r>
              <a:rPr lang="en-US" dirty="0" smtClean="0">
                <a:latin typeface="+mj-lt"/>
              </a:rPr>
              <a:t> </a:t>
            </a:r>
            <a:r>
              <a:rPr lang="en-US" dirty="0" err="1" smtClean="0">
                <a:latin typeface="+mj-lt"/>
              </a:rPr>
              <a:t>điều</a:t>
            </a:r>
            <a:r>
              <a:rPr lang="en-US" dirty="0" smtClean="0">
                <a:latin typeface="+mj-lt"/>
              </a:rPr>
              <a:t> </a:t>
            </a:r>
            <a:r>
              <a:rPr lang="en-US" dirty="0" err="1" smtClean="0">
                <a:latin typeface="+mj-lt"/>
              </a:rPr>
              <a:t>kiện</a:t>
            </a:r>
            <a:r>
              <a:rPr lang="en-US" dirty="0" smtClean="0">
                <a:latin typeface="+mj-lt"/>
              </a:rPr>
              <a:t> </a:t>
            </a:r>
            <a:r>
              <a:rPr lang="en-US" dirty="0" err="1" smtClean="0">
                <a:latin typeface="+mj-lt"/>
              </a:rPr>
              <a:t>gắn</a:t>
            </a:r>
            <a:r>
              <a:rPr lang="en-US" dirty="0" smtClean="0">
                <a:latin typeface="+mj-lt"/>
              </a:rPr>
              <a:t> </a:t>
            </a:r>
            <a:r>
              <a:rPr lang="en-US" dirty="0" err="1" smtClean="0">
                <a:latin typeface="+mj-lt"/>
              </a:rPr>
              <a:t>bó</a:t>
            </a:r>
            <a:r>
              <a:rPr lang="en-US" dirty="0" smtClean="0">
                <a:latin typeface="+mj-lt"/>
              </a:rPr>
              <a:t> </a:t>
            </a:r>
            <a:r>
              <a:rPr lang="en-US" dirty="0" err="1" smtClean="0">
                <a:latin typeface="+mj-lt"/>
              </a:rPr>
              <a:t>lâu</a:t>
            </a:r>
            <a:r>
              <a:rPr lang="en-US" dirty="0" smtClean="0">
                <a:latin typeface="+mj-lt"/>
              </a:rPr>
              <a:t> </a:t>
            </a:r>
            <a:r>
              <a:rPr lang="en-US" dirty="0" err="1" smtClean="0">
                <a:latin typeface="+mj-lt"/>
              </a:rPr>
              <a:t>dài</a:t>
            </a:r>
            <a:r>
              <a:rPr lang="vi-VN" dirty="0" smtClean="0">
                <a:latin typeface="+mj-lt"/>
              </a:rPr>
              <a:t>.</a:t>
            </a:r>
            <a:endParaRPr lang="vi-VN" dirty="0">
              <a:latin typeface="+mj-lt"/>
            </a:endParaRPr>
          </a:p>
          <a:p>
            <a:pPr marL="0" indent="0">
              <a:buNone/>
            </a:pPr>
            <a:r>
              <a:rPr lang="vi-VN" dirty="0">
                <a:latin typeface="+mj-lt"/>
              </a:rPr>
              <a:t>  – Bản thân và gia đình phải gánh chịu những </a:t>
            </a:r>
            <a:r>
              <a:rPr lang="vi-VN" dirty="0">
                <a:solidFill>
                  <a:srgbClr val="FF0000"/>
                </a:solidFill>
                <a:latin typeface="+mj-lt"/>
              </a:rPr>
              <a:t>định kiến của xã hội</a:t>
            </a:r>
            <a:r>
              <a:rPr lang="vi-VN" dirty="0">
                <a:latin typeface="+mj-lt"/>
              </a:rPr>
              <a:t>.</a:t>
            </a:r>
          </a:p>
          <a:p>
            <a:pPr marL="0" indent="0">
              <a:buNone/>
            </a:pPr>
            <a:r>
              <a:rPr lang="vi-VN" dirty="0">
                <a:latin typeface="+mj-lt"/>
              </a:rPr>
              <a:t>  – </a:t>
            </a:r>
            <a:r>
              <a:rPr lang="vi-VN" dirty="0">
                <a:solidFill>
                  <a:srgbClr val="FF0000"/>
                </a:solidFill>
                <a:latin typeface="+mj-lt"/>
              </a:rPr>
              <a:t>Gánh nặng về kinh tế </a:t>
            </a:r>
            <a:r>
              <a:rPr lang="vi-VN" dirty="0">
                <a:latin typeface="+mj-lt"/>
              </a:rPr>
              <a:t>khi nuôi con.</a:t>
            </a:r>
          </a:p>
          <a:p>
            <a:pPr marL="0" indent="0">
              <a:buNone/>
            </a:pPr>
            <a:r>
              <a:rPr lang="vi-VN" dirty="0">
                <a:latin typeface="+mj-lt"/>
              </a:rPr>
              <a:t>  – Góp phần làm </a:t>
            </a:r>
            <a:r>
              <a:rPr lang="vi-VN" dirty="0">
                <a:solidFill>
                  <a:srgbClr val="FF0000"/>
                </a:solidFill>
                <a:latin typeface="+mj-lt"/>
              </a:rPr>
              <a:t>tăng chi phí xã hội, tăng dân số</a:t>
            </a:r>
            <a:r>
              <a:rPr lang="vi-VN" dirty="0">
                <a:latin typeface="+mj-lt"/>
              </a:rPr>
              <a:t>.</a:t>
            </a:r>
          </a:p>
          <a:p>
            <a:pPr marL="0" indent="0">
              <a:buNone/>
            </a:pPr>
            <a:r>
              <a:rPr lang="vi-VN" dirty="0" smtClean="0">
                <a:solidFill>
                  <a:srgbClr val="FF0000"/>
                </a:solidFill>
                <a:latin typeface="+mj-lt"/>
              </a:rPr>
              <a:t>1.2</a:t>
            </a:r>
            <a:r>
              <a:rPr lang="vi-VN" dirty="0">
                <a:solidFill>
                  <a:srgbClr val="FF0000"/>
                </a:solidFill>
                <a:latin typeface="+mj-lt"/>
              </a:rPr>
              <a:t>. Mắc các bệnh lây truyền qua đường tình </a:t>
            </a:r>
            <a:r>
              <a:rPr lang="vi-VN" dirty="0" smtClean="0">
                <a:solidFill>
                  <a:srgbClr val="FF0000"/>
                </a:solidFill>
                <a:latin typeface="+mj-lt"/>
              </a:rPr>
              <a:t>dục</a:t>
            </a:r>
            <a:r>
              <a:rPr lang="en-US" dirty="0" smtClean="0">
                <a:solidFill>
                  <a:srgbClr val="FF0000"/>
                </a:solidFill>
                <a:latin typeface="+mj-lt"/>
              </a:rPr>
              <a:t> </a:t>
            </a:r>
            <a:r>
              <a:rPr lang="vi-VN" dirty="0" smtClean="0">
                <a:solidFill>
                  <a:srgbClr val="FF0000"/>
                </a:solidFill>
                <a:latin typeface="+mj-lt"/>
              </a:rPr>
              <a:t>(BLQĐTD</a:t>
            </a:r>
            <a:r>
              <a:rPr lang="vi-VN" dirty="0">
                <a:solidFill>
                  <a:srgbClr val="FF0000"/>
                </a:solidFill>
                <a:latin typeface="+mj-lt"/>
              </a:rPr>
              <a:t>) và HIV/AIDS</a:t>
            </a:r>
            <a:r>
              <a:rPr lang="vi-VN" dirty="0" smtClean="0">
                <a:solidFill>
                  <a:srgbClr val="FF0000"/>
                </a:solidFill>
                <a:latin typeface="+mj-lt"/>
              </a:rPr>
              <a:t>.</a:t>
            </a:r>
            <a:endParaRPr lang="vi-VN" dirty="0">
              <a:solidFill>
                <a:srgbClr val="FF0000"/>
              </a:solidFill>
              <a:latin typeface="+mj-lt"/>
            </a:endParaRPr>
          </a:p>
        </p:txBody>
      </p:sp>
    </p:spTree>
    <p:extLst>
      <p:ext uri="{BB962C8B-B14F-4D97-AF65-F5344CB8AC3E}">
        <p14:creationId xmlns:p14="http://schemas.microsoft.com/office/powerpoint/2010/main" val="186363077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b="1" dirty="0">
                <a:solidFill>
                  <a:srgbClr val="FF0000"/>
                </a:solidFill>
              </a:rPr>
              <a:t> * Phá </a:t>
            </a:r>
            <a:r>
              <a:rPr lang="vi-VN" b="1" dirty="0" smtClean="0">
                <a:solidFill>
                  <a:srgbClr val="FF0000"/>
                </a:solidFill>
              </a:rPr>
              <a:t>thai</a:t>
            </a:r>
            <a:r>
              <a:rPr lang="en-US" b="1" dirty="0" smtClean="0">
                <a:solidFill>
                  <a:srgbClr val="FF0000"/>
                </a:solidFill>
              </a:rPr>
              <a:t/>
            </a:r>
            <a:br>
              <a:rPr lang="en-US" b="1" dirty="0" smtClean="0">
                <a:solidFill>
                  <a:srgbClr val="FF0000"/>
                </a:solidFill>
              </a:rPr>
            </a:br>
            <a:r>
              <a:rPr lang="en-US" b="1" dirty="0" err="1" smtClean="0">
                <a:solidFill>
                  <a:srgbClr val="FF0000"/>
                </a:solidFill>
              </a:rPr>
              <a:t>xxxxxxxxxxxxxxx</a:t>
            </a:r>
            <a:r>
              <a:rPr lang="en-US" b="1" dirty="0" smtClean="0">
                <a:solidFill>
                  <a:srgbClr val="FF0000"/>
                </a:solidFill>
              </a:rPr>
              <a:t> </a:t>
            </a:r>
            <a:endParaRPr lang="en-US" b="1" dirty="0">
              <a:solidFill>
                <a:srgbClr val="FF0000"/>
              </a:solidFill>
            </a:endParaRPr>
          </a:p>
        </p:txBody>
      </p:sp>
      <p:sp>
        <p:nvSpPr>
          <p:cNvPr id="3" name="Content Placeholder 2"/>
          <p:cNvSpPr>
            <a:spLocks noGrp="1"/>
          </p:cNvSpPr>
          <p:nvPr>
            <p:ph idx="1"/>
          </p:nvPr>
        </p:nvSpPr>
        <p:spPr/>
        <p:txBody>
          <a:bodyPr/>
          <a:lstStyle/>
          <a:p>
            <a:pPr marL="0" indent="0">
              <a:buNone/>
            </a:pPr>
            <a:r>
              <a:rPr lang="en-US" dirty="0"/>
              <a:t>C</a:t>
            </a:r>
            <a:r>
              <a:rPr lang="vi-VN" dirty="0" smtClean="0"/>
              <a:t>ó </a:t>
            </a:r>
            <a:r>
              <a:rPr lang="vi-VN" dirty="0"/>
              <a:t>thể đưa đến các tai biến: choáng, chảy máu, nhiễm trùng, thủng tử cung, vô sinh </a:t>
            </a:r>
            <a:r>
              <a:rPr lang="vi-VN" dirty="0" smtClean="0"/>
              <a:t>…</a:t>
            </a:r>
            <a:endParaRPr lang="en-US" dirty="0" smtClean="0"/>
          </a:p>
          <a:p>
            <a:pPr marL="0" indent="0">
              <a:buNone/>
            </a:pPr>
            <a:endParaRPr lang="en-US" dirty="0"/>
          </a:p>
        </p:txBody>
      </p:sp>
      <p:pic>
        <p:nvPicPr>
          <p:cNvPr id="2050" name="Picture 2" descr="C:\Users\VAIO\Desktop\naohutthai.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1166" y="2743200"/>
            <a:ext cx="4286250" cy="4019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1783165"/>
      </p:ext>
    </p:extLst>
  </p:cSld>
  <p:clrMapOvr>
    <a:masterClrMapping/>
  </p:clrMapOvr>
  <p:transition spd="slow">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 </a:t>
            </a:r>
            <a:r>
              <a:rPr lang="en-US" dirty="0"/>
              <a:t>VTN CẦN LÀM GÌ ĐỂ PHÒNG </a:t>
            </a:r>
            <a:r>
              <a:rPr lang="en-US" dirty="0" smtClean="0"/>
              <a:t>TRÁNH? </a:t>
            </a:r>
            <a:endParaRPr lang="en-US" dirty="0"/>
          </a:p>
        </p:txBody>
      </p:sp>
      <p:sp>
        <p:nvSpPr>
          <p:cNvPr id="3" name="Content Placeholder 2"/>
          <p:cNvSpPr>
            <a:spLocks noGrp="1"/>
          </p:cNvSpPr>
          <p:nvPr>
            <p:ph idx="1"/>
          </p:nvPr>
        </p:nvSpPr>
        <p:spPr/>
        <p:txBody>
          <a:bodyPr>
            <a:normAutofit/>
          </a:bodyPr>
          <a:lstStyle/>
          <a:p>
            <a:pPr marL="0" indent="0">
              <a:buNone/>
            </a:pPr>
            <a:r>
              <a:rPr lang="vi-VN" dirty="0">
                <a:solidFill>
                  <a:schemeClr val="tx2">
                    <a:lumMod val="60000"/>
                    <a:lumOff val="40000"/>
                  </a:schemeClr>
                </a:solidFill>
                <a:latin typeface="+mj-lt"/>
              </a:rPr>
              <a:t>1. Rèn luyện về kỹ năng sống:</a:t>
            </a:r>
          </a:p>
          <a:p>
            <a:pPr marL="0" indent="0">
              <a:buNone/>
            </a:pPr>
            <a:r>
              <a:rPr lang="vi-VN" dirty="0">
                <a:latin typeface="+mj-lt"/>
              </a:rPr>
              <a:t>  – Chủ động tìm hiểu kiến thức về giới tính, sức khỏe sinh sản </a:t>
            </a:r>
            <a:r>
              <a:rPr lang="vi-VN" dirty="0" smtClean="0">
                <a:latin typeface="+mj-lt"/>
              </a:rPr>
              <a:t>từ </a:t>
            </a:r>
            <a:r>
              <a:rPr lang="vi-VN" dirty="0">
                <a:latin typeface="+mj-lt"/>
              </a:rPr>
              <a:t>cha mẹ, thầy cô, anh chị, người thân và bạn bè.</a:t>
            </a:r>
          </a:p>
          <a:p>
            <a:pPr marL="0" indent="0">
              <a:buNone/>
            </a:pPr>
            <a:r>
              <a:rPr lang="vi-VN" dirty="0">
                <a:latin typeface="+mj-lt"/>
              </a:rPr>
              <a:t>  – Cần tâm sự về những lo lắng, băn khoăn, thắc mắc với </a:t>
            </a:r>
            <a:r>
              <a:rPr lang="vi-VN" dirty="0" smtClean="0">
                <a:latin typeface="+mj-lt"/>
              </a:rPr>
              <a:t>người </a:t>
            </a:r>
            <a:r>
              <a:rPr lang="vi-VN" dirty="0">
                <a:latin typeface="+mj-lt"/>
              </a:rPr>
              <a:t>có uy tín, kiến </a:t>
            </a:r>
            <a:r>
              <a:rPr lang="vi-VN" dirty="0" smtClean="0">
                <a:latin typeface="+mj-lt"/>
              </a:rPr>
              <a:t>thức.</a:t>
            </a:r>
            <a:endParaRPr lang="vi-VN" dirty="0">
              <a:latin typeface="+mj-lt"/>
            </a:endParaRPr>
          </a:p>
          <a:p>
            <a:pPr marL="0" indent="0">
              <a:buNone/>
            </a:pPr>
            <a:r>
              <a:rPr lang="vi-VN" dirty="0" smtClean="0">
                <a:latin typeface="+mj-lt"/>
              </a:rPr>
              <a:t>– </a:t>
            </a:r>
            <a:r>
              <a:rPr lang="vi-VN" dirty="0">
                <a:latin typeface="+mj-lt"/>
              </a:rPr>
              <a:t>Phân biệt rõ ràng giữa tình yêu và tình bạn khác giới trong sáng, giúp đỡ nhau cùng tiến bộ.</a:t>
            </a:r>
          </a:p>
        </p:txBody>
      </p:sp>
    </p:spTree>
    <p:extLst>
      <p:ext uri="{BB962C8B-B14F-4D97-AF65-F5344CB8AC3E}">
        <p14:creationId xmlns:p14="http://schemas.microsoft.com/office/powerpoint/2010/main" val="3354421204"/>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7000"/>
          </a:blip>
          <a:srcRect/>
          <a:tile tx="0" ty="0" sx="100000" sy="100000" flip="none" algn="tl"/>
        </a:blipFill>
        <a:effectLst/>
      </p:bgPr>
    </p:bg>
    <p:spTree>
      <p:nvGrpSpPr>
        <p:cNvPr id="1" name=""/>
        <p:cNvGrpSpPr/>
        <p:nvPr/>
      </p:nvGrpSpPr>
      <p:grpSpPr>
        <a:xfrm>
          <a:off x="0" y="0"/>
          <a:ext cx="0" cy="0"/>
          <a:chOff x="0" y="0"/>
          <a:chExt cx="0" cy="0"/>
        </a:xfrm>
      </p:grpSpPr>
      <p:pic>
        <p:nvPicPr>
          <p:cNvPr id="1026" name="Picture 2" descr="C:\Users\VAIO\Desktop\sk.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7200" y="457201"/>
            <a:ext cx="8153400" cy="48006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914400" y="5257800"/>
            <a:ext cx="7086600" cy="1246495"/>
          </a:xfrm>
          <a:prstGeom prst="rect">
            <a:avLst/>
          </a:prstGeom>
        </p:spPr>
        <p:txBody>
          <a:bodyPr wrap="square">
            <a:spAutoFit/>
          </a:bodyPr>
          <a:lstStyle/>
          <a:p>
            <a:r>
              <a:rPr lang="vi-VN" sz="2500" b="1" dirty="0">
                <a:solidFill>
                  <a:srgbClr val="FF0000"/>
                </a:solidFill>
                <a:latin typeface="+mj-lt"/>
              </a:rPr>
              <a:t>Theo Quỹ Dân số Liên hợp quốc (UNFPA), có đến 1/3 thanh niên Việt </a:t>
            </a:r>
            <a:r>
              <a:rPr lang="vi-VN" sz="2500" b="1" dirty="0" smtClean="0">
                <a:solidFill>
                  <a:srgbClr val="FF0000"/>
                </a:solidFill>
                <a:latin typeface="+mj-lt"/>
              </a:rPr>
              <a:t>Nam</a:t>
            </a:r>
            <a:r>
              <a:rPr lang="en-US" sz="2500" b="1" dirty="0">
                <a:solidFill>
                  <a:srgbClr val="FF0000"/>
                </a:solidFill>
                <a:latin typeface="+mj-lt"/>
              </a:rPr>
              <a:t> </a:t>
            </a:r>
            <a:r>
              <a:rPr lang="en-US" sz="2500" b="1" dirty="0" smtClean="0">
                <a:solidFill>
                  <a:srgbClr val="FF0000"/>
                </a:solidFill>
                <a:latin typeface="+mj-lt"/>
              </a:rPr>
              <a:t>“</a:t>
            </a:r>
            <a:r>
              <a:rPr lang="en-US" sz="2500" b="1" dirty="0" err="1" smtClean="0">
                <a:solidFill>
                  <a:srgbClr val="FF0000"/>
                </a:solidFill>
                <a:latin typeface="+mj-lt"/>
              </a:rPr>
              <a:t>hỏng</a:t>
            </a:r>
            <a:r>
              <a:rPr lang="en-US" sz="2500" b="1" dirty="0" smtClean="0">
                <a:solidFill>
                  <a:srgbClr val="FF0000"/>
                </a:solidFill>
                <a:latin typeface="+mj-lt"/>
              </a:rPr>
              <a:t>” </a:t>
            </a:r>
            <a:r>
              <a:rPr lang="en-US" sz="2500" b="1" dirty="0" err="1" smtClean="0">
                <a:solidFill>
                  <a:srgbClr val="FF0000"/>
                </a:solidFill>
                <a:latin typeface="+mj-lt"/>
              </a:rPr>
              <a:t>kiến</a:t>
            </a:r>
            <a:r>
              <a:rPr lang="en-US" sz="2500" b="1" dirty="0" smtClean="0">
                <a:solidFill>
                  <a:srgbClr val="FF0000"/>
                </a:solidFill>
                <a:latin typeface="+mj-lt"/>
              </a:rPr>
              <a:t> </a:t>
            </a:r>
            <a:r>
              <a:rPr lang="en-US" sz="2500" b="1" dirty="0" err="1" smtClean="0">
                <a:solidFill>
                  <a:srgbClr val="FF0000"/>
                </a:solidFill>
                <a:latin typeface="+mj-lt"/>
              </a:rPr>
              <a:t>thức</a:t>
            </a:r>
            <a:r>
              <a:rPr lang="en-US" sz="2500" b="1" dirty="0" smtClean="0">
                <a:solidFill>
                  <a:srgbClr val="FF0000"/>
                </a:solidFill>
                <a:latin typeface="+mj-lt"/>
              </a:rPr>
              <a:t> </a:t>
            </a:r>
            <a:r>
              <a:rPr lang="en-US" sz="2500" b="1" dirty="0" err="1" smtClean="0">
                <a:solidFill>
                  <a:srgbClr val="FF0000"/>
                </a:solidFill>
                <a:latin typeface="+mj-lt"/>
              </a:rPr>
              <a:t>về</a:t>
            </a:r>
            <a:r>
              <a:rPr lang="en-US" sz="2500" b="1" dirty="0" smtClean="0">
                <a:solidFill>
                  <a:srgbClr val="FF0000"/>
                </a:solidFill>
                <a:latin typeface="+mj-lt"/>
              </a:rPr>
              <a:t> </a:t>
            </a:r>
            <a:r>
              <a:rPr lang="en-US" sz="2500" b="1" dirty="0" err="1" smtClean="0">
                <a:solidFill>
                  <a:srgbClr val="FF0000"/>
                </a:solidFill>
                <a:latin typeface="+mj-lt"/>
              </a:rPr>
              <a:t>sức</a:t>
            </a:r>
            <a:r>
              <a:rPr lang="en-US" sz="2500" b="1" dirty="0" smtClean="0">
                <a:solidFill>
                  <a:srgbClr val="FF0000"/>
                </a:solidFill>
                <a:latin typeface="+mj-lt"/>
              </a:rPr>
              <a:t> </a:t>
            </a:r>
            <a:r>
              <a:rPr lang="en-US" sz="2500" b="1" dirty="0" err="1" smtClean="0">
                <a:solidFill>
                  <a:srgbClr val="FF0000"/>
                </a:solidFill>
                <a:latin typeface="+mj-lt"/>
              </a:rPr>
              <a:t>khoẻ</a:t>
            </a:r>
            <a:r>
              <a:rPr lang="en-US" sz="2500" b="1" dirty="0" smtClean="0">
                <a:solidFill>
                  <a:srgbClr val="FF0000"/>
                </a:solidFill>
                <a:latin typeface="+mj-lt"/>
              </a:rPr>
              <a:t> </a:t>
            </a:r>
            <a:r>
              <a:rPr lang="en-US" sz="2500" b="1" dirty="0" err="1" smtClean="0">
                <a:solidFill>
                  <a:srgbClr val="FF0000"/>
                </a:solidFill>
                <a:latin typeface="+mj-lt"/>
              </a:rPr>
              <a:t>sinh</a:t>
            </a:r>
            <a:r>
              <a:rPr lang="en-US" sz="2500" b="1" dirty="0" smtClean="0">
                <a:solidFill>
                  <a:srgbClr val="FF0000"/>
                </a:solidFill>
                <a:latin typeface="+mj-lt"/>
              </a:rPr>
              <a:t> </a:t>
            </a:r>
            <a:r>
              <a:rPr lang="en-US" sz="2500" b="1" dirty="0" err="1" smtClean="0">
                <a:solidFill>
                  <a:srgbClr val="FF0000"/>
                </a:solidFill>
                <a:latin typeface="+mj-lt"/>
              </a:rPr>
              <a:t>sản</a:t>
            </a:r>
            <a:r>
              <a:rPr lang="en-US" sz="2500" b="1" dirty="0" smtClean="0">
                <a:solidFill>
                  <a:srgbClr val="FF0000"/>
                </a:solidFill>
                <a:latin typeface="+mj-lt"/>
              </a:rPr>
              <a:t>.</a:t>
            </a:r>
            <a:endParaRPr lang="en-US" sz="2500" b="1" dirty="0">
              <a:solidFill>
                <a:srgbClr val="FF0000"/>
              </a:solidFill>
              <a:latin typeface="+mj-lt"/>
            </a:endParaRPr>
          </a:p>
        </p:txBody>
      </p:sp>
    </p:spTree>
    <p:extLst>
      <p:ext uri="{BB962C8B-B14F-4D97-AF65-F5344CB8AC3E}">
        <p14:creationId xmlns:p14="http://schemas.microsoft.com/office/powerpoint/2010/main" val="54049314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7500" lnSpcReduction="20000"/>
          </a:bodyPr>
          <a:lstStyle/>
          <a:p>
            <a:pPr marL="0" indent="0">
              <a:buNone/>
            </a:pPr>
            <a:r>
              <a:rPr lang="vi-VN" dirty="0">
                <a:solidFill>
                  <a:schemeClr val="tx2">
                    <a:lumMod val="60000"/>
                    <a:lumOff val="40000"/>
                  </a:schemeClr>
                </a:solidFill>
                <a:latin typeface="+mj-lt"/>
              </a:rPr>
              <a:t>2. Chăm sóc sức khỏe sinh sản, vệ sinh cá nhân, vệ sinh bộ phận sinh dục:</a:t>
            </a:r>
          </a:p>
          <a:p>
            <a:pPr marL="0" indent="0">
              <a:buNone/>
            </a:pPr>
            <a:r>
              <a:rPr lang="vi-VN" dirty="0">
                <a:solidFill>
                  <a:srgbClr val="FF0000"/>
                </a:solidFill>
                <a:latin typeface="+mj-lt"/>
              </a:rPr>
              <a:t>– Nữ:   </a:t>
            </a:r>
          </a:p>
          <a:p>
            <a:pPr marL="0" indent="0">
              <a:buNone/>
            </a:pPr>
            <a:r>
              <a:rPr lang="vi-VN" dirty="0">
                <a:latin typeface="+mj-lt"/>
              </a:rPr>
              <a:t> </a:t>
            </a:r>
            <a:r>
              <a:rPr lang="en-US" dirty="0" smtClean="0">
                <a:latin typeface="+mj-lt"/>
              </a:rPr>
              <a:t> + </a:t>
            </a:r>
            <a:r>
              <a:rPr lang="vi-VN" dirty="0" smtClean="0">
                <a:latin typeface="+mj-lt"/>
              </a:rPr>
              <a:t>Phải </a:t>
            </a:r>
            <a:r>
              <a:rPr lang="vi-VN" dirty="0">
                <a:latin typeface="+mj-lt"/>
              </a:rPr>
              <a:t>biết cách thực hiện vệ sinh kinh </a:t>
            </a:r>
            <a:r>
              <a:rPr lang="vi-VN" dirty="0" smtClean="0">
                <a:latin typeface="+mj-lt"/>
              </a:rPr>
              <a:t>nguyệt</a:t>
            </a:r>
            <a:r>
              <a:rPr lang="en-US" dirty="0" smtClean="0">
                <a:latin typeface="+mj-lt"/>
              </a:rPr>
              <a:t>, </a:t>
            </a:r>
            <a:r>
              <a:rPr lang="vi-VN" dirty="0" smtClean="0">
                <a:latin typeface="+mj-lt"/>
              </a:rPr>
              <a:t>thay </a:t>
            </a:r>
            <a:r>
              <a:rPr lang="vi-VN" dirty="0">
                <a:latin typeface="+mj-lt"/>
              </a:rPr>
              <a:t>băng vệ sinh thường xuyên </a:t>
            </a:r>
            <a:r>
              <a:rPr lang="en-US" dirty="0" smtClean="0">
                <a:latin typeface="+mj-lt"/>
              </a:rPr>
              <a:t> </a:t>
            </a:r>
            <a:r>
              <a:rPr lang="en-US" dirty="0" smtClean="0">
                <a:latin typeface="Times New Roman" pitchFamily="18" charset="0"/>
                <a:cs typeface="Times New Roman" pitchFamily="18" charset="0"/>
              </a:rPr>
              <a:t>(3-4 </a:t>
            </a:r>
            <a:r>
              <a:rPr lang="en-US" dirty="0" err="1" smtClean="0">
                <a:latin typeface="Times New Roman" pitchFamily="18" charset="0"/>
                <a:cs typeface="Times New Roman" pitchFamily="18" charset="0"/>
              </a:rPr>
              <a:t>tiếng</a:t>
            </a:r>
            <a:r>
              <a:rPr lang="en-US" dirty="0" smtClean="0">
                <a:latin typeface="Times New Roman" pitchFamily="18" charset="0"/>
                <a:cs typeface="Times New Roman" pitchFamily="18" charset="0"/>
              </a:rPr>
              <a:t>/1 </a:t>
            </a:r>
            <a:r>
              <a:rPr lang="en-US" dirty="0" err="1" smtClean="0">
                <a:latin typeface="Times New Roman" pitchFamily="18" charset="0"/>
                <a:cs typeface="Times New Roman" pitchFamily="18" charset="0"/>
              </a:rPr>
              <a:t>lần</a:t>
            </a:r>
            <a:r>
              <a:rPr lang="en-US" dirty="0" smtClean="0">
                <a:latin typeface="Times New Roman" pitchFamily="18" charset="0"/>
                <a:cs typeface="Times New Roman" pitchFamily="18" charset="0"/>
              </a:rPr>
              <a:t>).</a:t>
            </a:r>
          </a:p>
          <a:p>
            <a:pPr marL="0" indent="0">
              <a:buNone/>
            </a:pPr>
            <a:r>
              <a:rPr lang="vi-VN" dirty="0" smtClean="0">
                <a:latin typeface="+mj-lt"/>
              </a:rPr>
              <a:t> </a:t>
            </a:r>
            <a:r>
              <a:rPr lang="en-US" dirty="0" smtClean="0">
                <a:latin typeface="+mj-lt"/>
              </a:rPr>
              <a:t> + </a:t>
            </a:r>
            <a:r>
              <a:rPr lang="vi-VN" dirty="0" smtClean="0">
                <a:latin typeface="+mj-lt"/>
              </a:rPr>
              <a:t>Đến </a:t>
            </a:r>
            <a:r>
              <a:rPr lang="vi-VN" dirty="0">
                <a:latin typeface="+mj-lt"/>
              </a:rPr>
              <a:t>15-16 tuổi mà không có kinh nguyệt thì phải đi khám</a:t>
            </a:r>
            <a:r>
              <a:rPr lang="vi-VN" dirty="0" smtClean="0">
                <a:latin typeface="+mj-lt"/>
              </a:rPr>
              <a:t>.</a:t>
            </a:r>
            <a:endParaRPr lang="vi-VN" dirty="0">
              <a:latin typeface="+mj-lt"/>
            </a:endParaRPr>
          </a:p>
          <a:p>
            <a:pPr marL="0" indent="0">
              <a:buNone/>
            </a:pPr>
            <a:r>
              <a:rPr lang="en-US" dirty="0" smtClean="0">
                <a:latin typeface="+mj-lt"/>
              </a:rPr>
              <a:t>  + </a:t>
            </a:r>
            <a:r>
              <a:rPr lang="vi-VN" dirty="0" smtClean="0">
                <a:latin typeface="+mj-lt"/>
              </a:rPr>
              <a:t>Uống </a:t>
            </a:r>
            <a:r>
              <a:rPr lang="vi-VN" dirty="0">
                <a:latin typeface="+mj-lt"/>
              </a:rPr>
              <a:t>viên sắt: kể từ khi bắt đầu có kinh nguyệt, mỗi tuần uống 01 viên, liên tục 16 tuần trong 01 năm </a:t>
            </a:r>
            <a:r>
              <a:rPr lang="vi-VN" dirty="0" smtClean="0">
                <a:latin typeface="+mj-lt"/>
              </a:rPr>
              <a:t>để </a:t>
            </a:r>
            <a:r>
              <a:rPr lang="vi-VN" dirty="0">
                <a:latin typeface="+mj-lt"/>
              </a:rPr>
              <a:t>phòng tránh thiếu máu do thiếu sắt</a:t>
            </a:r>
            <a:r>
              <a:rPr lang="vi-VN" dirty="0" smtClean="0">
                <a:latin typeface="+mj-lt"/>
              </a:rPr>
              <a:t>.</a:t>
            </a:r>
            <a:endParaRPr lang="en-US" dirty="0">
              <a:latin typeface="+mj-lt"/>
            </a:endParaRPr>
          </a:p>
          <a:p>
            <a:pPr marL="0" indent="0">
              <a:buNone/>
            </a:pPr>
            <a:r>
              <a:rPr lang="en-US" dirty="0" smtClean="0">
                <a:latin typeface="Times New Roman" pitchFamily="18" charset="0"/>
                <a:cs typeface="Times New Roman" pitchFamily="18" charset="0"/>
              </a:rPr>
              <a:t>  </a:t>
            </a:r>
            <a:r>
              <a:rPr lang="en-US" dirty="0" smtClean="0">
                <a:latin typeface="Haettenschweiler" pitchFamily="34" charset="0"/>
                <a:cs typeface="Times New Roman" pitchFamily="18" charset="0"/>
              </a:rPr>
              <a:t>+ </a:t>
            </a:r>
            <a:r>
              <a:rPr lang="en-US" dirty="0" err="1" smtClean="0">
                <a:latin typeface="Times New Roman" pitchFamily="18" charset="0"/>
                <a:cs typeface="Times New Roman" pitchFamily="18" charset="0"/>
              </a:rPr>
              <a:t>Khi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bị</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ngứa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huyết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trắng</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vàng</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nâu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vùng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kín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nhờ</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trợ</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giúp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từ</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bà</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mẹ</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chị</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được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thăm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khám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phụ</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khoa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kịp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thời</a:t>
            </a:r>
            <a:r>
              <a:rPr lang="en-US" dirty="0" smtClean="0">
                <a:latin typeface="Times New Roman" pitchFamily="18" charset="0"/>
                <a:cs typeface="Times New Roman" pitchFamily="18" charset="0"/>
              </a:rPr>
              <a:t>.</a:t>
            </a:r>
            <a:endParaRPr lang="vi-VN" dirty="0">
              <a:latin typeface="Times New Roman" pitchFamily="18" charset="0"/>
              <a:cs typeface="Times New Roman" pitchFamily="18" charset="0"/>
            </a:endParaRPr>
          </a:p>
          <a:p>
            <a:pPr marL="0" indent="0">
              <a:buNone/>
            </a:pPr>
            <a:r>
              <a:rPr lang="vi-VN" dirty="0">
                <a:solidFill>
                  <a:srgbClr val="FF0000"/>
                </a:solidFill>
                <a:latin typeface="+mj-lt"/>
              </a:rPr>
              <a:t>– Nam: </a:t>
            </a:r>
          </a:p>
          <a:p>
            <a:pPr marL="0" indent="0">
              <a:buNone/>
            </a:pPr>
            <a:r>
              <a:rPr lang="vi-VN" dirty="0">
                <a:latin typeface="+mj-lt"/>
              </a:rPr>
              <a:t>  * </a:t>
            </a:r>
            <a:r>
              <a:rPr lang="vi-VN" dirty="0" smtClean="0">
                <a:latin typeface="+mj-lt"/>
              </a:rPr>
              <a:t>Phát </a:t>
            </a:r>
            <a:r>
              <a:rPr lang="vi-VN" dirty="0">
                <a:latin typeface="+mj-lt"/>
              </a:rPr>
              <a:t>hiện những bất thường về cơ quan sinh dục </a:t>
            </a:r>
            <a:r>
              <a:rPr lang="vi-VN" dirty="0" smtClean="0">
                <a:latin typeface="+mj-lt"/>
              </a:rPr>
              <a:t>để </a:t>
            </a:r>
            <a:r>
              <a:rPr lang="vi-VN" dirty="0">
                <a:latin typeface="+mj-lt"/>
              </a:rPr>
              <a:t>đi khám </a:t>
            </a:r>
            <a:r>
              <a:rPr lang="vi-VN" dirty="0" smtClean="0">
                <a:latin typeface="+mj-lt"/>
              </a:rPr>
              <a:t>kịp </a:t>
            </a:r>
            <a:r>
              <a:rPr lang="vi-VN" dirty="0">
                <a:latin typeface="+mj-lt"/>
              </a:rPr>
              <a:t>thời như: hẹp bao quy đầu, tinh hoàn ẩn, vị trí bất thường của lỗ tiểu</a:t>
            </a:r>
            <a:r>
              <a:rPr lang="vi-VN" dirty="0" smtClean="0">
                <a:latin typeface="+mj-lt"/>
              </a:rPr>
              <a:t>.</a:t>
            </a:r>
            <a:endParaRPr lang="en-US" dirty="0" smtClean="0">
              <a:latin typeface="+mj-lt"/>
            </a:endParaRPr>
          </a:p>
          <a:p>
            <a:pPr marL="0" indent="0">
              <a:buNone/>
            </a:pPr>
            <a:r>
              <a:rPr lang="vi-VN" dirty="0" smtClean="0">
                <a:latin typeface="+mj-lt"/>
              </a:rPr>
              <a:t> * </a:t>
            </a:r>
            <a:r>
              <a:rPr lang="vi-VN" dirty="0">
                <a:latin typeface="+mj-lt"/>
              </a:rPr>
              <a:t>Không mặc quần lót quá bó sát, chật hẹp</a:t>
            </a:r>
          </a:p>
          <a:p>
            <a:pPr marL="0" indent="0">
              <a:buNone/>
            </a:pPr>
            <a:endParaRPr lang="en-US" dirty="0"/>
          </a:p>
        </p:txBody>
      </p:sp>
    </p:spTree>
    <p:extLst>
      <p:ext uri="{BB962C8B-B14F-4D97-AF65-F5344CB8AC3E}">
        <p14:creationId xmlns:p14="http://schemas.microsoft.com/office/powerpoint/2010/main" val="253249108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1000"/>
                                        <p:tgtEl>
                                          <p:spTgt spid="3">
                                            <p:txEl>
                                              <p:pRg st="6" end="6"/>
                                            </p:txEl>
                                          </p:spTgt>
                                        </p:tgtEl>
                                      </p:cBhvr>
                                    </p:animEffect>
                                    <p:anim calcmode="lin" valueType="num">
                                      <p:cBhvr>
                                        <p:cTn id="2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barn(inVertical)">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barn(inVertical)">
                                      <p:cBhvr>
                                        <p:cTn id="31" dur="500"/>
                                        <p:tgtEl>
                                          <p:spTgt spid="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barn(inVertical)">
                                      <p:cBhvr>
                                        <p:cTn id="36" dur="500"/>
                                        <p:tgtEl>
                                          <p:spTgt spid="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barn(inVertical)">
                                      <p:cBhvr>
                                        <p:cTn id="41" dur="500"/>
                                        <p:tgtEl>
                                          <p:spTgt spid="3">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arn(inVertical)">
                                      <p:cBhvr>
                                        <p:cTn id="46" dur="5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arn(inVertical)">
                                      <p:cBhvr>
                                        <p:cTn id="5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marL="0" indent="0">
              <a:buNone/>
            </a:pPr>
            <a:r>
              <a:rPr lang="vi-VN" dirty="0">
                <a:latin typeface="Times New Roman" pitchFamily="18" charset="0"/>
                <a:cs typeface="Times New Roman" pitchFamily="18" charset="0"/>
              </a:rPr>
              <a:t>3. Tránh xa những hình ảnh, sách báo, phim ảnh, trang web khiêu dâm, đồi trụy; tránh xa rượu, thuốc lá, ma túy.</a:t>
            </a:r>
          </a:p>
          <a:p>
            <a:pPr marL="0" indent="0">
              <a:buNone/>
            </a:pPr>
            <a:r>
              <a:rPr lang="vi-VN" dirty="0">
                <a:latin typeface="Times New Roman" pitchFamily="18" charset="0"/>
                <a:cs typeface="Times New Roman" pitchFamily="18" charset="0"/>
              </a:rPr>
              <a:t>4. Không nên quan hệ tình dục (QHTD) trước tuổi trưởng thành</a:t>
            </a:r>
          </a:p>
          <a:p>
            <a:pPr marL="0" indent="0">
              <a:buNone/>
            </a:pPr>
            <a:r>
              <a:rPr lang="vi-VN" dirty="0">
                <a:latin typeface="Times New Roman" pitchFamily="18" charset="0"/>
                <a:cs typeface="Times New Roman" pitchFamily="18" charset="0"/>
              </a:rPr>
              <a:t>5. Nếu QHTD, phải thực hiện tình dục an toàn:</a:t>
            </a:r>
          </a:p>
          <a:p>
            <a:pPr marL="0" indent="0">
              <a:buNone/>
            </a:pPr>
            <a:r>
              <a:rPr lang="vi-VN" dirty="0">
                <a:latin typeface="Times New Roman" pitchFamily="18" charset="0"/>
                <a:cs typeface="Times New Roman" pitchFamily="18" charset="0"/>
              </a:rPr>
              <a:t>   – Sống chung thủy với 01 bạn tình.</a:t>
            </a:r>
          </a:p>
          <a:p>
            <a:pPr marL="0" indent="0">
              <a:buNone/>
            </a:pPr>
            <a:r>
              <a:rPr lang="vi-VN" dirty="0">
                <a:latin typeface="Times New Roman" pitchFamily="18" charset="0"/>
                <a:cs typeface="Times New Roman" pitchFamily="18" charset="0"/>
              </a:rPr>
              <a:t>   – Sử dụng bao cao </a:t>
            </a:r>
            <a:r>
              <a:rPr lang="vi-VN" dirty="0"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thuốc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ngừa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thai</a:t>
            </a:r>
            <a:r>
              <a:rPr lang="vi-VN" dirty="0" smtClean="0">
                <a:latin typeface="Times New Roman" pitchFamily="18" charset="0"/>
                <a:cs typeface="Times New Roman" pitchFamily="18" charset="0"/>
              </a:rPr>
              <a:t> đúng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cách</a:t>
            </a:r>
            <a:r>
              <a:rPr lang="en-US" dirty="0" smtClean="0">
                <a:latin typeface="Times New Roman" pitchFamily="18" charset="0"/>
                <a:cs typeface="Times New Roman" pitchFamily="18" charset="0"/>
              </a:rPr>
              <a:t>.</a:t>
            </a:r>
            <a:endParaRPr lang="vi-VN" dirty="0">
              <a:latin typeface="Times New Roman" pitchFamily="18" charset="0"/>
              <a:cs typeface="Times New Roman" pitchFamily="18" charset="0"/>
            </a:endParaRPr>
          </a:p>
        </p:txBody>
      </p:sp>
    </p:spTree>
    <p:extLst>
      <p:ext uri="{BB962C8B-B14F-4D97-AF65-F5344CB8AC3E}">
        <p14:creationId xmlns:p14="http://schemas.microsoft.com/office/powerpoint/2010/main" val="2960021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VAIO\Desktop\suckhoesinhsandanhchotuoivithanhnie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3048000" cy="4354286"/>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VAIO\Desktop\giaoducgioitinhdanhchotuoivithanhnie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971800"/>
            <a:ext cx="2739304" cy="3722914"/>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VAIO\Desktop\3c99bd73a1210a09cee57627653505b8cham_soc_suc_khoe_sinh_san_tuoi_vi_thanh_nien.309x443.w.b.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5904" y="221673"/>
            <a:ext cx="2943225" cy="4219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77731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latin typeface="Times New Roman" pitchFamily="18" charset="0"/>
                <a:cs typeface="Times New Roman" pitchFamily="18" charset="0"/>
              </a:rPr>
              <a:t>Link </a:t>
            </a:r>
            <a:r>
              <a:rPr lang="en-US" sz="3200" i="1" dirty="0" err="1" smtClean="0">
                <a:latin typeface="Times New Roman" pitchFamily="18" charset="0"/>
                <a:cs typeface="Times New Roman" pitchFamily="18" charset="0"/>
              </a:rPr>
              <a:t>tham</a:t>
            </a:r>
            <a:r>
              <a:rPr lang="en-US" sz="3200" i="1" dirty="0" smtClean="0">
                <a:latin typeface="Times New Roman" pitchFamily="18" charset="0"/>
                <a:cs typeface="Times New Roman" pitchFamily="18" charset="0"/>
              </a:rPr>
              <a:t> </a:t>
            </a:r>
            <a:r>
              <a:rPr lang="en-US" sz="3200" i="1" dirty="0" err="1" smtClean="0">
                <a:latin typeface="Times New Roman" pitchFamily="18" charset="0"/>
                <a:cs typeface="Times New Roman" pitchFamily="18" charset="0"/>
              </a:rPr>
              <a:t>khảo</a:t>
            </a:r>
            <a:endParaRPr lang="en-US" sz="32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47500" lnSpcReduction="20000"/>
          </a:bodyPr>
          <a:lstStyle/>
          <a:p>
            <a:r>
              <a:rPr lang="en-US" i="1" dirty="0">
                <a:latin typeface="Times New Roman" pitchFamily="18" charset="0"/>
                <a:cs typeface="Times New Roman" pitchFamily="18" charset="0"/>
                <a:hlinkClick r:id="rId2"/>
              </a:rPr>
              <a:t>https://</a:t>
            </a:r>
            <a:r>
              <a:rPr lang="en-US" i="1" dirty="0" smtClean="0">
                <a:latin typeface="Times New Roman" pitchFamily="18" charset="0"/>
                <a:cs typeface="Times New Roman" pitchFamily="18" charset="0"/>
                <a:hlinkClick r:id="rId2"/>
              </a:rPr>
              <a:t>www.dieutri.vn/bgsanphukhoa/14-4-2013/S3817/Bai-giang-suc-khoe-sinh-san-vi-thanh-</a:t>
            </a:r>
            <a:endParaRPr lang="en-US" i="1" dirty="0" smtClean="0">
              <a:latin typeface="Times New Roman" pitchFamily="18" charset="0"/>
              <a:cs typeface="Times New Roman" pitchFamily="18" charset="0"/>
            </a:endParaRPr>
          </a:p>
          <a:p>
            <a:pPr marL="0" indent="0">
              <a:buNone/>
            </a:pPr>
            <a:r>
              <a:rPr lang="en-US" i="1" dirty="0" smtClean="0">
                <a:solidFill>
                  <a:schemeClr val="tx2">
                    <a:lumMod val="60000"/>
                    <a:lumOff val="40000"/>
                  </a:schemeClr>
                </a:solidFill>
                <a:latin typeface="Times New Roman" pitchFamily="18" charset="0"/>
                <a:cs typeface="Times New Roman" pitchFamily="18" charset="0"/>
              </a:rPr>
              <a:t>nien.htm</a:t>
            </a:r>
          </a:p>
          <a:p>
            <a:endParaRPr lang="en-US" i="1" dirty="0">
              <a:latin typeface="Times New Roman" pitchFamily="18" charset="0"/>
              <a:cs typeface="Times New Roman" pitchFamily="18" charset="0"/>
            </a:endParaRPr>
          </a:p>
          <a:p>
            <a:r>
              <a:rPr lang="en-US" i="1" dirty="0">
                <a:latin typeface="Times New Roman" pitchFamily="18" charset="0"/>
                <a:cs typeface="Times New Roman" pitchFamily="18" charset="0"/>
                <a:hlinkClick r:id="rId3"/>
              </a:rPr>
              <a:t>http://</a:t>
            </a:r>
            <a:r>
              <a:rPr lang="en-US" i="1" dirty="0" smtClean="0">
                <a:latin typeface="Times New Roman" pitchFamily="18" charset="0"/>
                <a:cs typeface="Times New Roman" pitchFamily="18" charset="0"/>
                <a:hlinkClick r:id="rId3"/>
              </a:rPr>
              <a:t>songkhoe.vn/suc-khoe-sinh-san-vi-thanh-nien-chuyen-chua-bao-gio-cu-s21193-0-236557.html</a:t>
            </a:r>
            <a:endParaRPr lang="en-US" i="1" dirty="0" smtClean="0">
              <a:latin typeface="Times New Roman" pitchFamily="18" charset="0"/>
              <a:cs typeface="Times New Roman" pitchFamily="18" charset="0"/>
            </a:endParaRPr>
          </a:p>
          <a:p>
            <a:endParaRPr lang="en-US" i="1" dirty="0">
              <a:latin typeface="Times New Roman" pitchFamily="18" charset="0"/>
              <a:cs typeface="Times New Roman" pitchFamily="18" charset="0"/>
            </a:endParaRPr>
          </a:p>
          <a:p>
            <a:r>
              <a:rPr lang="en-US" i="1" dirty="0">
                <a:latin typeface="Times New Roman" pitchFamily="18" charset="0"/>
                <a:cs typeface="Times New Roman" pitchFamily="18" charset="0"/>
                <a:hlinkClick r:id="rId4"/>
              </a:rPr>
              <a:t>https://</a:t>
            </a:r>
            <a:r>
              <a:rPr lang="en-US" i="1" dirty="0" smtClean="0">
                <a:latin typeface="Times New Roman" pitchFamily="18" charset="0"/>
                <a:cs typeface="Times New Roman" pitchFamily="18" charset="0"/>
                <a:hlinkClick r:id="rId4"/>
              </a:rPr>
              <a:t>www.youtube.com/watch?v=7SnYDp0391M</a:t>
            </a:r>
            <a:endParaRPr lang="en-US" i="1" dirty="0" smtClean="0">
              <a:latin typeface="Times New Roman" pitchFamily="18" charset="0"/>
              <a:cs typeface="Times New Roman" pitchFamily="18" charset="0"/>
            </a:endParaRPr>
          </a:p>
          <a:p>
            <a:endParaRPr lang="en-US" i="1" dirty="0">
              <a:latin typeface="Times New Roman" pitchFamily="18" charset="0"/>
              <a:cs typeface="Times New Roman" pitchFamily="18" charset="0"/>
            </a:endParaRPr>
          </a:p>
          <a:p>
            <a:r>
              <a:rPr lang="en-US" i="1" dirty="0">
                <a:latin typeface="Times New Roman" pitchFamily="18" charset="0"/>
                <a:cs typeface="Times New Roman" pitchFamily="18" charset="0"/>
                <a:hlinkClick r:id="rId5"/>
              </a:rPr>
              <a:t>http://dansohcm.gov.vn/tin-tuc/thu-vien-tai-lieu/truyen-thong-suc-khoe-sinh-san-va-cac-bien-phap-tranh-thai/1368/s%E1%BB%A9c-kh%E1%BB%8Fe-sinh-s%E1%BA%A3n-v%E1%BB%8B-thanh-nien</a:t>
            </a:r>
            <a:r>
              <a:rPr lang="en-US" i="1" dirty="0" smtClean="0">
                <a:latin typeface="Times New Roman" pitchFamily="18" charset="0"/>
                <a:cs typeface="Times New Roman" pitchFamily="18" charset="0"/>
                <a:hlinkClick r:id="rId5"/>
              </a:rPr>
              <a:t>/</a:t>
            </a:r>
            <a:endParaRPr lang="en-US" i="1" dirty="0" smtClean="0">
              <a:latin typeface="Times New Roman" pitchFamily="18" charset="0"/>
              <a:cs typeface="Times New Roman" pitchFamily="18" charset="0"/>
            </a:endParaRPr>
          </a:p>
          <a:p>
            <a:endParaRPr lang="en-US" i="1" dirty="0">
              <a:latin typeface="Times New Roman" pitchFamily="18" charset="0"/>
              <a:cs typeface="Times New Roman" pitchFamily="18" charset="0"/>
            </a:endParaRPr>
          </a:p>
          <a:p>
            <a:r>
              <a:rPr lang="en-US" i="1" dirty="0">
                <a:latin typeface="Times New Roman" pitchFamily="18" charset="0"/>
                <a:cs typeface="Times New Roman" pitchFamily="18" charset="0"/>
                <a:hlinkClick r:id="rId6"/>
              </a:rPr>
              <a:t>http://</a:t>
            </a:r>
            <a:r>
              <a:rPr lang="en-US" i="1" dirty="0" smtClean="0">
                <a:latin typeface="Times New Roman" pitchFamily="18" charset="0"/>
                <a:cs typeface="Times New Roman" pitchFamily="18" charset="0"/>
                <a:hlinkClick r:id="rId6"/>
              </a:rPr>
              <a:t>kienthuc.net.vn/dan-ong-dan-ba/quan-niem-sai-lam-khien-ban-mang-thai-ngoai-y-muon-464357.html#p-1</a:t>
            </a:r>
            <a:endParaRPr lang="en-US" i="1" dirty="0" smtClean="0">
              <a:latin typeface="Times New Roman" pitchFamily="18" charset="0"/>
              <a:cs typeface="Times New Roman" pitchFamily="18" charset="0"/>
            </a:endParaRPr>
          </a:p>
          <a:p>
            <a:endParaRPr lang="en-US" i="1" dirty="0">
              <a:latin typeface="Times New Roman" pitchFamily="18" charset="0"/>
              <a:cs typeface="Times New Roman" pitchFamily="18" charset="0"/>
            </a:endParaRPr>
          </a:p>
          <a:p>
            <a:r>
              <a:rPr lang="en-US" i="1" dirty="0">
                <a:latin typeface="Times New Roman" pitchFamily="18" charset="0"/>
                <a:cs typeface="Times New Roman" pitchFamily="18" charset="0"/>
                <a:hlinkClick r:id="rId7"/>
              </a:rPr>
              <a:t>https://</a:t>
            </a:r>
            <a:r>
              <a:rPr lang="en-US" i="1" dirty="0" smtClean="0">
                <a:latin typeface="Times New Roman" pitchFamily="18" charset="0"/>
                <a:cs typeface="Times New Roman" pitchFamily="18" charset="0"/>
                <a:hlinkClick r:id="rId7"/>
              </a:rPr>
              <a:t>www.youtube.com/watch?v=E4pkrYJHrLM</a:t>
            </a:r>
            <a:endParaRPr lang="en-US" i="1" dirty="0" smtClean="0">
              <a:latin typeface="Times New Roman" pitchFamily="18" charset="0"/>
              <a:cs typeface="Times New Roman" pitchFamily="18" charset="0"/>
            </a:endParaRPr>
          </a:p>
          <a:p>
            <a:endParaRPr lang="en-US" i="1" dirty="0">
              <a:latin typeface="Times New Roman" pitchFamily="18" charset="0"/>
              <a:cs typeface="Times New Roman" pitchFamily="18" charset="0"/>
            </a:endParaRPr>
          </a:p>
          <a:p>
            <a:endParaRPr lang="en-US" i="1" dirty="0">
              <a:latin typeface="Times New Roman" pitchFamily="18" charset="0"/>
              <a:cs typeface="Times New Roman" pitchFamily="18" charset="0"/>
            </a:endParaRPr>
          </a:p>
          <a:p>
            <a:r>
              <a:rPr lang="en-US" i="1" dirty="0">
                <a:latin typeface="Times New Roman" pitchFamily="18" charset="0"/>
                <a:cs typeface="Times New Roman" pitchFamily="18" charset="0"/>
                <a:hlinkClick r:id="rId8"/>
              </a:rPr>
              <a:t>https://</a:t>
            </a:r>
            <a:r>
              <a:rPr lang="en-US" i="1" dirty="0" smtClean="0">
                <a:latin typeface="Times New Roman" pitchFamily="18" charset="0"/>
                <a:cs typeface="Times New Roman" pitchFamily="18" charset="0"/>
                <a:hlinkClick r:id="rId8"/>
              </a:rPr>
              <a:t>www.youtube.com/watch?v=BnJRavUhfuE</a:t>
            </a:r>
            <a:endParaRPr lang="en-US" i="1"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Link </a:t>
            </a:r>
            <a:r>
              <a:rPr lang="en-US" i="1" dirty="0" err="1" smtClean="0">
                <a:latin typeface="Times New Roman" pitchFamily="18" charset="0"/>
                <a:cs typeface="Times New Roman" pitchFamily="18" charset="0"/>
              </a:rPr>
              <a:t>sách</a:t>
            </a:r>
            <a:r>
              <a:rPr lang="en-US" i="1" dirty="0" smtClean="0">
                <a:latin typeface="Times New Roman" pitchFamily="18" charset="0"/>
                <a:cs typeface="Times New Roman" pitchFamily="18" charset="0"/>
              </a:rPr>
              <a:t>: Tiki.vn</a:t>
            </a:r>
          </a:p>
          <a:p>
            <a:endParaRPr lang="en-US" i="1"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4298035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7000"/>
            <a:lum/>
          </a:blip>
          <a:srcRect/>
          <a:stretch>
            <a:fillRect l="-18000" r="-18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solidFill>
                  <a:srgbClr val="FF0000"/>
                </a:solidFill>
                <a:latin typeface="Times New Roman" pitchFamily="18" charset="0"/>
                <a:cs typeface="Times New Roman" pitchFamily="18" charset="0"/>
              </a:rPr>
              <a:t>~HẾT~</a:t>
            </a:r>
            <a:endParaRPr lang="en-US" sz="60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381000" y="1600200"/>
            <a:ext cx="8229600" cy="4525963"/>
          </a:xfrm>
        </p:spPr>
        <p:txBody>
          <a:bodyPr>
            <a:normAutofit/>
          </a:bodyPr>
          <a:lstStyle/>
          <a:p>
            <a:pPr marL="0" indent="0" algn="ctr">
              <a:buNone/>
            </a:pPr>
            <a:r>
              <a:rPr lang="en-US" sz="7000" b="1" dirty="0" smtClean="0">
                <a:solidFill>
                  <a:srgbClr val="FF0000"/>
                </a:solidFill>
                <a:latin typeface="Times New Roman" pitchFamily="18" charset="0"/>
                <a:cs typeface="Times New Roman" pitchFamily="18" charset="0"/>
              </a:rPr>
              <a:t>CẢM ƠN CÁC EM</a:t>
            </a:r>
          </a:p>
          <a:p>
            <a:pPr marL="0" indent="0" algn="ctr">
              <a:buNone/>
            </a:pPr>
            <a:r>
              <a:rPr lang="en-US" sz="7000" b="1" dirty="0" smtClean="0">
                <a:solidFill>
                  <a:srgbClr val="FF0000"/>
                </a:solidFill>
                <a:latin typeface="Times New Roman" pitchFamily="18" charset="0"/>
                <a:cs typeface="Times New Roman" pitchFamily="18" charset="0"/>
              </a:rPr>
              <a:t> ĐÃ CHÚ Ý </a:t>
            </a:r>
          </a:p>
          <a:p>
            <a:pPr marL="0" indent="0" algn="ctr">
              <a:buNone/>
            </a:pPr>
            <a:r>
              <a:rPr lang="en-US" sz="7000" b="1" dirty="0" smtClean="0">
                <a:solidFill>
                  <a:srgbClr val="FF0000"/>
                </a:solidFill>
                <a:latin typeface="Times New Roman" pitchFamily="18" charset="0"/>
                <a:cs typeface="Times New Roman" pitchFamily="18" charset="0"/>
              </a:rPr>
              <a:t>THEO DÕI !</a:t>
            </a:r>
            <a:endParaRPr lang="en-US" sz="7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04963860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heel(1)">
                                      <p:cBhvr>
                                        <p:cTn id="18"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b="1" dirty="0" smtClean="0">
                <a:solidFill>
                  <a:srgbClr val="FF0000"/>
                </a:solidFill>
                <a:latin typeface="Times New Roman" pitchFamily="18" charset="0"/>
                <a:cs typeface="Times New Roman" pitchFamily="18" charset="0"/>
              </a:rPr>
              <a:t>“HỎNG” KIẾN THỨC VỀ SỨC KHOẺ SINH SẢN</a:t>
            </a:r>
            <a:endParaRPr lang="en-US" sz="25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r>
              <a:rPr lang="vi-VN" b="1" dirty="0">
                <a:latin typeface="+mj-lt"/>
              </a:rPr>
              <a:t>“Đi bơi có thể có thai?” </a:t>
            </a:r>
            <a:r>
              <a:rPr lang="vi-VN" i="1" dirty="0">
                <a:latin typeface="+mj-lt"/>
              </a:rPr>
              <a:t>(686.000 kết quả</a:t>
            </a:r>
            <a:r>
              <a:rPr lang="vi-VN" i="1" dirty="0" smtClean="0">
                <a:latin typeface="+mj-lt"/>
              </a:rPr>
              <a:t>)</a:t>
            </a:r>
            <a:endParaRPr lang="en-US" i="1" dirty="0" smtClean="0">
              <a:latin typeface="+mj-lt"/>
            </a:endParaRPr>
          </a:p>
          <a:p>
            <a:r>
              <a:rPr lang="vi-VN" b="1" dirty="0">
                <a:latin typeface="+mj-lt"/>
              </a:rPr>
              <a:t>“Dùng thuốc tránh thai sẽ không dính bầu?” </a:t>
            </a:r>
            <a:endParaRPr lang="en-US" b="1" dirty="0" smtClean="0">
              <a:latin typeface="+mj-lt"/>
            </a:endParaRPr>
          </a:p>
          <a:p>
            <a:r>
              <a:rPr lang="vi-VN" b="1" dirty="0" smtClean="0">
                <a:latin typeface="+mj-lt"/>
              </a:rPr>
              <a:t>“</a:t>
            </a:r>
            <a:r>
              <a:rPr lang="vi-VN" b="1" dirty="0">
                <a:latin typeface="+mj-lt"/>
              </a:rPr>
              <a:t>Quan hệ trong ngày hành kinh sẽ không dính bầu</a:t>
            </a:r>
            <a:r>
              <a:rPr lang="vi-VN" b="1" dirty="0" smtClean="0">
                <a:latin typeface="+mj-lt"/>
              </a:rPr>
              <a:t>?”</a:t>
            </a:r>
            <a:endParaRPr lang="en-US" b="1" dirty="0" smtClean="0">
              <a:latin typeface="+mj-lt"/>
            </a:endParaRPr>
          </a:p>
          <a:p>
            <a:r>
              <a:rPr lang="vi-VN" b="1" dirty="0" smtClean="0">
                <a:latin typeface="+mj-lt"/>
              </a:rPr>
              <a:t>“</a:t>
            </a:r>
            <a:r>
              <a:rPr lang="vi-VN" b="1" dirty="0">
                <a:latin typeface="+mj-lt"/>
              </a:rPr>
              <a:t>Quan hệ lần đầu sẽ không dính bầu</a:t>
            </a:r>
            <a:r>
              <a:rPr lang="vi-VN" b="1" dirty="0" smtClean="0">
                <a:latin typeface="+mj-lt"/>
              </a:rPr>
              <a:t>?”</a:t>
            </a:r>
            <a:endParaRPr lang="en-US" b="1" dirty="0" smtClean="0">
              <a:latin typeface="+mj-lt"/>
            </a:endParaRPr>
          </a:p>
          <a:p>
            <a:r>
              <a:rPr lang="en-US" b="1" dirty="0">
                <a:latin typeface="+mj-lt"/>
              </a:rPr>
              <a:t> </a:t>
            </a:r>
            <a:r>
              <a:rPr lang="en-US" b="1" dirty="0" smtClean="0">
                <a:latin typeface="+mj-lt"/>
              </a:rPr>
              <a:t>“</a:t>
            </a:r>
            <a:r>
              <a:rPr lang="en-US" b="1" dirty="0" err="1" smtClean="0">
                <a:latin typeface="Times New Roman" pitchFamily="18" charset="0"/>
                <a:cs typeface="Times New Roman" pitchFamily="18" charset="0"/>
              </a:rPr>
              <a:t>Quan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hệ</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bên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ngoài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sẽ</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không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dính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bầu</a:t>
            </a:r>
            <a:r>
              <a:rPr lang="en-US" b="1" dirty="0" smtClean="0">
                <a:latin typeface="Times New Roman" pitchFamily="18" charset="0"/>
                <a:cs typeface="Times New Roman" pitchFamily="18" charset="0"/>
              </a:rPr>
              <a:t>?”</a:t>
            </a:r>
          </a:p>
          <a:p>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a:t>
            </a:r>
            <a:r>
              <a:rPr lang="en-US" b="1" dirty="0" err="1" smtClean="0">
                <a:latin typeface="Times New Roman" pitchFamily="18" charset="0"/>
                <a:cs typeface="Times New Roman" pitchFamily="18" charset="0"/>
              </a:rPr>
              <a:t>Đeo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nhiều</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bao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cao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su</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sẽ</a:t>
            </a:r>
            <a:r>
              <a:rPr lang="en-US" b="1" dirty="0" smtClean="0">
                <a:latin typeface="Times New Roman" pitchFamily="18" charset="0"/>
                <a:cs typeface="Times New Roman" pitchFamily="18" charset="0"/>
              </a:rPr>
              <a:t> an </a:t>
            </a:r>
            <a:r>
              <a:rPr lang="en-US" b="1" dirty="0" err="1" smtClean="0">
                <a:latin typeface="Times New Roman" pitchFamily="18" charset="0"/>
                <a:cs typeface="Times New Roman" pitchFamily="18" charset="0"/>
              </a:rPr>
              <a:t>toàn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khi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quan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hệ</a:t>
            </a:r>
            <a:r>
              <a:rPr lang="en-US" b="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108034216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AIO\Desktop\x-24850_960_720.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9200" y="533400"/>
            <a:ext cx="6781800" cy="5592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345908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5" name="Picture 3" descr="C:\Users\VAIO\Desktop\tuoi-vi-thnh-nin-11-638.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304800"/>
            <a:ext cx="8991600" cy="640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7501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1000"/>
                                        <p:tgtEl>
                                          <p:spTgt spid="3075"/>
                                        </p:tgtEl>
                                      </p:cBhvr>
                                    </p:animEffect>
                                    <p:anim calcmode="lin" valueType="num">
                                      <p:cBhvr>
                                        <p:cTn id="8" dur="1000" fill="hold"/>
                                        <p:tgtEl>
                                          <p:spTgt spid="3075"/>
                                        </p:tgtEl>
                                        <p:attrNameLst>
                                          <p:attrName>ppt_x</p:attrName>
                                        </p:attrNameLst>
                                      </p:cBhvr>
                                      <p:tavLst>
                                        <p:tav tm="0">
                                          <p:val>
                                            <p:strVal val="#ppt_x"/>
                                          </p:val>
                                        </p:tav>
                                        <p:tav tm="100000">
                                          <p:val>
                                            <p:strVal val="#ppt_x"/>
                                          </p:val>
                                        </p:tav>
                                      </p:tavLst>
                                    </p:anim>
                                    <p:anim calcmode="lin" valueType="num">
                                      <p:cBhvr>
                                        <p:cTn id="9" dur="1000" fill="hold"/>
                                        <p:tgtEl>
                                          <p:spTgt spid="307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I. MỘT SỐ KHÁI </a:t>
            </a:r>
            <a:r>
              <a:rPr lang="en-US" b="1" dirty="0" smtClean="0">
                <a:latin typeface="Times New Roman" pitchFamily="18" charset="0"/>
                <a:cs typeface="Times New Roman" pitchFamily="18" charset="0"/>
              </a:rPr>
              <a:t>NIỆM</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135563"/>
          </a:xfrm>
        </p:spPr>
        <p:txBody>
          <a:bodyPr>
            <a:normAutofit lnSpcReduction="10000"/>
          </a:bodyPr>
          <a:lstStyle/>
          <a:p>
            <a:r>
              <a:rPr lang="vi-VN" dirty="0" smtClean="0">
                <a:latin typeface="+mj-lt"/>
              </a:rPr>
              <a:t>Vị </a:t>
            </a:r>
            <a:r>
              <a:rPr lang="vi-VN" dirty="0">
                <a:latin typeface="+mj-lt"/>
              </a:rPr>
              <a:t>thành niên (VTN): “giai đoạn </a:t>
            </a:r>
            <a:r>
              <a:rPr lang="vi-VN" dirty="0">
                <a:solidFill>
                  <a:srgbClr val="FF0000"/>
                </a:solidFill>
                <a:latin typeface="+mj-lt"/>
              </a:rPr>
              <a:t>chuyển tiếp </a:t>
            </a:r>
            <a:r>
              <a:rPr lang="vi-VN" dirty="0">
                <a:latin typeface="+mj-lt"/>
              </a:rPr>
              <a:t>từ trẻ con sang người lớn”</a:t>
            </a:r>
          </a:p>
          <a:p>
            <a:r>
              <a:rPr lang="vi-VN" dirty="0">
                <a:latin typeface="+mj-lt"/>
              </a:rPr>
              <a:t> </a:t>
            </a:r>
            <a:r>
              <a:rPr lang="vi-VN" dirty="0" smtClean="0">
                <a:latin typeface="+mj-lt"/>
              </a:rPr>
              <a:t>Độ </a:t>
            </a:r>
            <a:r>
              <a:rPr lang="vi-VN" dirty="0">
                <a:latin typeface="+mj-lt"/>
              </a:rPr>
              <a:t>tuổi vị thành niên: </a:t>
            </a:r>
            <a:r>
              <a:rPr lang="vi-VN" dirty="0">
                <a:solidFill>
                  <a:srgbClr val="FF0000"/>
                </a:solidFill>
                <a:latin typeface="+mj-lt"/>
              </a:rPr>
              <a:t>từ 10 đến 19 </a:t>
            </a:r>
            <a:r>
              <a:rPr lang="vi-VN" dirty="0" smtClean="0">
                <a:solidFill>
                  <a:srgbClr val="FF0000"/>
                </a:solidFill>
                <a:latin typeface="+mj-lt"/>
              </a:rPr>
              <a:t>tuổi</a:t>
            </a:r>
            <a:r>
              <a:rPr lang="en-US" dirty="0" smtClean="0">
                <a:solidFill>
                  <a:srgbClr val="FF0000"/>
                </a:solidFill>
                <a:latin typeface="+mj-lt"/>
              </a:rPr>
              <a:t> (WHO)</a:t>
            </a:r>
            <a:r>
              <a:rPr lang="vi-VN" dirty="0" smtClean="0">
                <a:latin typeface="+mj-lt"/>
              </a:rPr>
              <a:t>, </a:t>
            </a:r>
            <a:r>
              <a:rPr lang="vi-VN" dirty="0">
                <a:latin typeface="+mj-lt"/>
              </a:rPr>
              <a:t>chiếm 20% dân số</a:t>
            </a:r>
          </a:p>
          <a:p>
            <a:r>
              <a:rPr lang="vi-VN" dirty="0">
                <a:latin typeface="+mj-lt"/>
              </a:rPr>
              <a:t> </a:t>
            </a:r>
            <a:r>
              <a:rPr lang="vi-VN" dirty="0" smtClean="0">
                <a:latin typeface="+mj-lt"/>
              </a:rPr>
              <a:t>Sức </a:t>
            </a:r>
            <a:r>
              <a:rPr lang="vi-VN" dirty="0">
                <a:latin typeface="+mj-lt"/>
              </a:rPr>
              <a:t>khỏe sinh sản vị thành niên (SKSS VTN): “Là </a:t>
            </a:r>
            <a:r>
              <a:rPr lang="vi-VN" dirty="0">
                <a:solidFill>
                  <a:srgbClr val="FF0000"/>
                </a:solidFill>
                <a:latin typeface="+mj-lt"/>
              </a:rPr>
              <a:t>tình trạng khỏe mạnh về thể chất, tinh thần và xã hội</a:t>
            </a:r>
            <a:r>
              <a:rPr lang="vi-VN" dirty="0">
                <a:latin typeface="+mj-lt"/>
              </a:rPr>
              <a:t> của tất cả những gì liên quan đến cấu tạo và hoạt động của bộ máy sinh sản ở tuổi VTN, chứ không chỉ là không có bệnh  hay khuyết tật của bộ máy đó”.</a:t>
            </a:r>
          </a:p>
          <a:p>
            <a:endParaRPr lang="en-US" dirty="0"/>
          </a:p>
        </p:txBody>
      </p:sp>
    </p:spTree>
    <p:extLst>
      <p:ext uri="{BB962C8B-B14F-4D97-AF65-F5344CB8AC3E}">
        <p14:creationId xmlns:p14="http://schemas.microsoft.com/office/powerpoint/2010/main" val="129454850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arn(inVertic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II. NHỮNG THAY ĐỔI</a:t>
            </a:r>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solidFill>
                  <a:srgbClr val="FF0000"/>
                </a:solidFill>
                <a:latin typeface="+mj-lt"/>
              </a:rPr>
              <a:t>1</a:t>
            </a:r>
            <a:r>
              <a:rPr lang="vi-VN" dirty="0" smtClean="0">
                <a:solidFill>
                  <a:srgbClr val="FF0000"/>
                </a:solidFill>
                <a:latin typeface="+mj-lt"/>
              </a:rPr>
              <a:t>. </a:t>
            </a:r>
            <a:r>
              <a:rPr lang="en-US" dirty="0" err="1" smtClean="0">
                <a:solidFill>
                  <a:srgbClr val="FF0000"/>
                </a:solidFill>
                <a:latin typeface="+mj-lt"/>
              </a:rPr>
              <a:t>Về</a:t>
            </a:r>
            <a:r>
              <a:rPr lang="en-US" dirty="0" smtClean="0">
                <a:solidFill>
                  <a:srgbClr val="FF0000"/>
                </a:solidFill>
                <a:latin typeface="+mj-lt"/>
              </a:rPr>
              <a:t> </a:t>
            </a:r>
            <a:r>
              <a:rPr lang="vi-VN" dirty="0" smtClean="0">
                <a:solidFill>
                  <a:srgbClr val="FF0000"/>
                </a:solidFill>
                <a:latin typeface="+mj-lt"/>
              </a:rPr>
              <a:t>thể </a:t>
            </a:r>
            <a:r>
              <a:rPr lang="vi-VN" dirty="0">
                <a:solidFill>
                  <a:srgbClr val="FF0000"/>
                </a:solidFill>
                <a:latin typeface="+mj-lt"/>
              </a:rPr>
              <a:t>chất</a:t>
            </a:r>
            <a:r>
              <a:rPr lang="vi-VN" dirty="0" smtClean="0">
                <a:solidFill>
                  <a:srgbClr val="FF0000"/>
                </a:solidFill>
                <a:latin typeface="+mj-lt"/>
              </a:rPr>
              <a:t>:</a:t>
            </a:r>
            <a:endParaRPr lang="en-US" dirty="0" smtClean="0">
              <a:solidFill>
                <a:srgbClr val="FF0000"/>
              </a:solidFill>
              <a:latin typeface="+mj-lt"/>
            </a:endParaRPr>
          </a:p>
          <a:p>
            <a:pPr marL="0" indent="0">
              <a:buNone/>
            </a:pPr>
            <a:r>
              <a:rPr lang="en-US" b="1" dirty="0">
                <a:solidFill>
                  <a:schemeClr val="tx2">
                    <a:lumMod val="60000"/>
                    <a:lumOff val="40000"/>
                  </a:schemeClr>
                </a:solidFill>
                <a:latin typeface="Times New Roman" pitchFamily="18" charset="0"/>
                <a:cs typeface="Times New Roman" pitchFamily="18" charset="0"/>
              </a:rPr>
              <a:t>A</a:t>
            </a:r>
            <a:r>
              <a:rPr lang="en-US" b="1" dirty="0" smtClean="0">
                <a:solidFill>
                  <a:schemeClr val="tx2">
                    <a:lumMod val="60000"/>
                    <a:lumOff val="40000"/>
                  </a:schemeClr>
                </a:solidFill>
                <a:latin typeface="Times New Roman" pitchFamily="18" charset="0"/>
                <a:cs typeface="Times New Roman" pitchFamily="18" charset="0"/>
              </a:rPr>
              <a:t>. </a:t>
            </a:r>
            <a:r>
              <a:rPr lang="vi-VN" b="1" dirty="0" smtClean="0">
                <a:solidFill>
                  <a:schemeClr val="tx2">
                    <a:lumMod val="60000"/>
                    <a:lumOff val="40000"/>
                  </a:schemeClr>
                </a:solidFill>
                <a:latin typeface="Times New Roman" pitchFamily="18" charset="0"/>
                <a:cs typeface="Times New Roman" pitchFamily="18" charset="0"/>
              </a:rPr>
              <a:t>NỮ</a:t>
            </a:r>
            <a:endParaRPr lang="vi-VN" b="1" dirty="0">
              <a:solidFill>
                <a:schemeClr val="tx2">
                  <a:lumMod val="60000"/>
                  <a:lumOff val="40000"/>
                </a:schemeClr>
              </a:solidFill>
              <a:latin typeface="Times New Roman" pitchFamily="18" charset="0"/>
              <a:cs typeface="Times New Roman" pitchFamily="18" charset="0"/>
            </a:endParaRPr>
          </a:p>
          <a:p>
            <a:r>
              <a:rPr lang="vi-VN" dirty="0">
                <a:latin typeface="+mj-lt"/>
              </a:rPr>
              <a:t>   – Phát triển chiều cao.</a:t>
            </a:r>
          </a:p>
          <a:p>
            <a:r>
              <a:rPr lang="vi-VN" dirty="0">
                <a:latin typeface="+mj-lt"/>
              </a:rPr>
              <a:t>   – Phát triển cân nặng.</a:t>
            </a:r>
          </a:p>
          <a:p>
            <a:r>
              <a:rPr lang="vi-VN" dirty="0">
                <a:solidFill>
                  <a:srgbClr val="FF0000"/>
                </a:solidFill>
                <a:latin typeface="+mj-lt"/>
              </a:rPr>
              <a:t>   – Tuyến vú phát triển → Ngực to ra.</a:t>
            </a:r>
          </a:p>
          <a:p>
            <a:r>
              <a:rPr lang="vi-VN" dirty="0">
                <a:latin typeface="+mj-lt"/>
              </a:rPr>
              <a:t>   – Khung chậu phát triển → mông to ra (to hơn nam giới).</a:t>
            </a:r>
          </a:p>
          <a:p>
            <a:r>
              <a:rPr lang="vi-VN" dirty="0">
                <a:latin typeface="+mj-lt"/>
              </a:rPr>
              <a:t>   – Phát triển lông mu, </a:t>
            </a:r>
            <a:r>
              <a:rPr lang="vi-VN" dirty="0" smtClean="0">
                <a:latin typeface="+mj-lt"/>
              </a:rPr>
              <a:t>l</a:t>
            </a:r>
            <a:r>
              <a:rPr lang="en-US" dirty="0">
                <a:latin typeface="+mj-lt"/>
              </a:rPr>
              <a:t>ô</a:t>
            </a:r>
            <a:r>
              <a:rPr lang="vi-VN" dirty="0" smtClean="0">
                <a:latin typeface="+mj-lt"/>
              </a:rPr>
              <a:t>ng </a:t>
            </a:r>
            <a:r>
              <a:rPr lang="vi-VN" dirty="0">
                <a:latin typeface="+mj-lt"/>
              </a:rPr>
              <a:t>dưới cánh tay.</a:t>
            </a:r>
          </a:p>
          <a:p>
            <a:r>
              <a:rPr lang="vi-VN" dirty="0">
                <a:latin typeface="+mj-lt"/>
              </a:rPr>
              <a:t>   – Đùi thon.</a:t>
            </a:r>
          </a:p>
          <a:p>
            <a:r>
              <a:rPr lang="vi-VN" dirty="0">
                <a:latin typeface="+mj-lt"/>
              </a:rPr>
              <a:t>   – Bộ phận sinh dục phát triển: âm hộ, âm đạo to ra, tử cung và buồng trứng phát triển.</a:t>
            </a:r>
          </a:p>
          <a:p>
            <a:r>
              <a:rPr lang="vi-VN" dirty="0">
                <a:solidFill>
                  <a:srgbClr val="FF0000"/>
                </a:solidFill>
                <a:latin typeface="+mj-lt"/>
              </a:rPr>
              <a:t>   – Có kinh nguyệt.</a:t>
            </a:r>
          </a:p>
          <a:p>
            <a:r>
              <a:rPr lang="vi-VN" dirty="0">
                <a:latin typeface="+mj-lt"/>
              </a:rPr>
              <a:t>   – Ngưng phát triển bộ xương sau khi hình thể đã hoàn thiện.</a:t>
            </a:r>
          </a:p>
          <a:p>
            <a:endParaRPr lang="en-US" dirty="0">
              <a:latin typeface="+mj-lt"/>
            </a:endParaRPr>
          </a:p>
        </p:txBody>
      </p:sp>
    </p:spTree>
    <p:extLst>
      <p:ext uri="{BB962C8B-B14F-4D97-AF65-F5344CB8AC3E}">
        <p14:creationId xmlns:p14="http://schemas.microsoft.com/office/powerpoint/2010/main" val="3696123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70000" lnSpcReduction="20000"/>
          </a:bodyPr>
          <a:lstStyle/>
          <a:p>
            <a:r>
              <a:rPr lang="vi-VN" dirty="0">
                <a:solidFill>
                  <a:schemeClr val="tx2">
                    <a:lumMod val="60000"/>
                    <a:lumOff val="40000"/>
                  </a:schemeClr>
                </a:solidFill>
                <a:latin typeface="+mj-lt"/>
              </a:rPr>
              <a:t>NAM</a:t>
            </a:r>
          </a:p>
          <a:p>
            <a:r>
              <a:rPr lang="vi-VN" dirty="0">
                <a:latin typeface="+mj-lt"/>
              </a:rPr>
              <a:t>   – Phát triển chiều cao.</a:t>
            </a:r>
          </a:p>
          <a:p>
            <a:r>
              <a:rPr lang="vi-VN" dirty="0">
                <a:latin typeface="+mj-lt"/>
              </a:rPr>
              <a:t>   – Phát triển cân nặng.</a:t>
            </a:r>
          </a:p>
          <a:p>
            <a:r>
              <a:rPr lang="vi-VN" dirty="0">
                <a:latin typeface="+mj-lt"/>
              </a:rPr>
              <a:t>   – </a:t>
            </a:r>
            <a:r>
              <a:rPr lang="vi-VN" dirty="0">
                <a:solidFill>
                  <a:srgbClr val="FF0000"/>
                </a:solidFill>
                <a:latin typeface="+mj-lt"/>
              </a:rPr>
              <a:t>Thay đổi giọng nói (bể giọng, giọng nói ồ ồ)</a:t>
            </a:r>
            <a:r>
              <a:rPr lang="vi-VN" dirty="0">
                <a:latin typeface="+mj-lt"/>
              </a:rPr>
              <a:t>, sau 18 tuổi giọng trầm trở lại.</a:t>
            </a:r>
          </a:p>
          <a:p>
            <a:r>
              <a:rPr lang="vi-VN" dirty="0">
                <a:latin typeface="+mj-lt"/>
              </a:rPr>
              <a:t>   – Tuyến bã, tuyến mồ hôi phát triển.</a:t>
            </a:r>
          </a:p>
          <a:p>
            <a:r>
              <a:rPr lang="vi-VN" dirty="0">
                <a:latin typeface="+mj-lt"/>
              </a:rPr>
              <a:t>   – Ngực và hai vai phát triển.</a:t>
            </a:r>
          </a:p>
          <a:p>
            <a:r>
              <a:rPr lang="vi-VN" dirty="0">
                <a:latin typeface="+mj-lt"/>
              </a:rPr>
              <a:t>   – Các cơ của cơ thể rắn chắc.</a:t>
            </a:r>
          </a:p>
          <a:p>
            <a:r>
              <a:rPr lang="vi-VN" dirty="0">
                <a:latin typeface="+mj-lt"/>
              </a:rPr>
              <a:t>   – Lông trên cơ thể và mặt phát triển, </a:t>
            </a:r>
            <a:r>
              <a:rPr lang="vi-VN" dirty="0">
                <a:solidFill>
                  <a:srgbClr val="FF0000"/>
                </a:solidFill>
                <a:latin typeface="+mj-lt"/>
              </a:rPr>
              <a:t>xuất hiện lông ở bộ phận sinh dục. </a:t>
            </a:r>
          </a:p>
          <a:p>
            <a:r>
              <a:rPr lang="vi-VN" dirty="0">
                <a:latin typeface="+mj-lt"/>
              </a:rPr>
              <a:t>   – Dương vật và tinh hoàn phát triển.</a:t>
            </a:r>
          </a:p>
          <a:p>
            <a:r>
              <a:rPr lang="vi-VN" dirty="0">
                <a:latin typeface="+mj-lt"/>
              </a:rPr>
              <a:t>   – </a:t>
            </a:r>
            <a:r>
              <a:rPr lang="vi-VN" dirty="0">
                <a:solidFill>
                  <a:srgbClr val="FF0000"/>
                </a:solidFill>
                <a:latin typeface="+mj-lt"/>
              </a:rPr>
              <a:t>Bắt đầu xuất tinh.</a:t>
            </a:r>
          </a:p>
          <a:p>
            <a:r>
              <a:rPr lang="vi-VN" dirty="0">
                <a:latin typeface="+mj-lt"/>
              </a:rPr>
              <a:t>   – </a:t>
            </a:r>
            <a:r>
              <a:rPr lang="vi-VN" dirty="0">
                <a:solidFill>
                  <a:srgbClr val="FF0000"/>
                </a:solidFill>
                <a:latin typeface="+mj-lt"/>
              </a:rPr>
              <a:t>Trái cổ do sụn giáp phát triển</a:t>
            </a:r>
            <a:r>
              <a:rPr lang="vi-VN" dirty="0">
                <a:latin typeface="+mj-lt"/>
              </a:rPr>
              <a:t>.</a:t>
            </a:r>
          </a:p>
          <a:p>
            <a:r>
              <a:rPr lang="vi-VN" dirty="0">
                <a:latin typeface="+mj-lt"/>
              </a:rPr>
              <a:t>   – Ngưng phát triển bộ xương sau khi hình thể đã hoàn thiện.</a:t>
            </a:r>
          </a:p>
          <a:p>
            <a:endParaRPr lang="en-US" dirty="0"/>
          </a:p>
        </p:txBody>
      </p:sp>
    </p:spTree>
    <p:extLst>
      <p:ext uri="{BB962C8B-B14F-4D97-AF65-F5344CB8AC3E}">
        <p14:creationId xmlns:p14="http://schemas.microsoft.com/office/powerpoint/2010/main" val="164086103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kỳ</a:t>
            </a:r>
            <a:r>
              <a:rPr lang="en-US" dirty="0">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dậy</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thì</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chính</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thức</a:t>
            </a:r>
            <a:r>
              <a:rPr lang="en-US" dirty="0">
                <a:solidFill>
                  <a:srgbClr val="FF0000"/>
                </a:solidFill>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
            </a:r>
            <a:br>
              <a:rPr lang="en-US" dirty="0" smtClean="0">
                <a:solidFill>
                  <a:srgbClr val="FF0000"/>
                </a:solidFill>
                <a:latin typeface="Times New Roman" pitchFamily="18" charset="0"/>
                <a:cs typeface="Times New Roman" pitchFamily="18" charset="0"/>
              </a:rPr>
            </a:br>
            <a:r>
              <a:rPr lang="en-US" dirty="0" smtClean="0">
                <a:latin typeface="Times New Roman" pitchFamily="18" charset="0"/>
                <a:cs typeface="Times New Roman" pitchFamily="18" charset="0"/>
              </a:rPr>
              <a:t>ở </a:t>
            </a:r>
            <a:r>
              <a:rPr lang="en-US" dirty="0" err="1">
                <a:latin typeface="Times New Roman" pitchFamily="18" charset="0"/>
                <a:cs typeface="Times New Roman" pitchFamily="18" charset="0"/>
              </a:rPr>
              <a:t>nam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nữ</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tỏ</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rằng</a:t>
            </a:r>
            <a:r>
              <a:rPr lang="en-US" dirty="0">
                <a:latin typeface="Times New Roman" pitchFamily="18" charset="0"/>
                <a:cs typeface="Times New Roman" pitchFamily="18" charset="0"/>
              </a:rPr>
              <a:t>: </a:t>
            </a:r>
          </a:p>
        </p:txBody>
      </p:sp>
      <p:sp>
        <p:nvSpPr>
          <p:cNvPr id="3" name="Content Placeholder 2"/>
          <p:cNvSpPr>
            <a:spLocks noGrp="1"/>
          </p:cNvSpPr>
          <p:nvPr>
            <p:ph idx="1"/>
          </p:nvPr>
        </p:nvSpPr>
        <p:spPr/>
        <p:txBody>
          <a:bodyPr/>
          <a:lstStyle/>
          <a:p>
            <a:pPr marL="0" indent="0" algn="ctr">
              <a:buNone/>
            </a:pPr>
            <a:endParaRPr lang="en-US" dirty="0" smtClean="0">
              <a:latin typeface="Times New Roman" pitchFamily="18" charset="0"/>
              <a:cs typeface="Times New Roman" pitchFamily="18" charset="0"/>
            </a:endParaRPr>
          </a:p>
          <a:p>
            <a:pPr marL="0" indent="0" algn="ctr">
              <a:buNone/>
            </a:pPr>
            <a:endParaRPr lang="en-US" sz="3500" b="1" dirty="0">
              <a:latin typeface="Times New Roman" pitchFamily="18" charset="0"/>
              <a:cs typeface="Times New Roman" pitchFamily="18" charset="0"/>
            </a:endParaRPr>
          </a:p>
          <a:p>
            <a:pPr marL="0" indent="0" algn="ctr">
              <a:buNone/>
            </a:pPr>
            <a:r>
              <a:rPr lang="en-US" sz="3500" b="1" dirty="0" smtClean="0">
                <a:latin typeface="Times New Roman" pitchFamily="18" charset="0"/>
                <a:cs typeface="Times New Roman" pitchFamily="18" charset="0"/>
              </a:rPr>
              <a:t>B</a:t>
            </a:r>
            <a:r>
              <a:rPr lang="vi-VN" sz="3500" b="1" dirty="0" smtClean="0">
                <a:latin typeface="+mj-lt"/>
              </a:rPr>
              <a:t>ộ </a:t>
            </a:r>
            <a:r>
              <a:rPr lang="vi-VN" sz="3500" b="1" dirty="0">
                <a:latin typeface="+mj-lt"/>
              </a:rPr>
              <a:t>máy sinh dục đã trưởng thành,  các em </a:t>
            </a:r>
            <a:r>
              <a:rPr lang="vi-VN" sz="3500" b="1" dirty="0">
                <a:solidFill>
                  <a:srgbClr val="FF0000"/>
                </a:solidFill>
                <a:latin typeface="+mj-lt"/>
              </a:rPr>
              <a:t>có khả năng thực hiện quan hệ tình dục</a:t>
            </a:r>
            <a:r>
              <a:rPr lang="vi-VN" sz="3500" b="1" dirty="0">
                <a:latin typeface="+mj-lt"/>
              </a:rPr>
              <a:t>, </a:t>
            </a:r>
            <a:r>
              <a:rPr lang="vi-VN" sz="3500" b="1" dirty="0">
                <a:solidFill>
                  <a:srgbClr val="FF0000"/>
                </a:solidFill>
                <a:latin typeface="+mj-lt"/>
              </a:rPr>
              <a:t>nam có thể làm cho nữ giới  mang thai</a:t>
            </a:r>
            <a:r>
              <a:rPr lang="vi-VN" sz="3500" b="1" dirty="0">
                <a:latin typeface="+mj-lt"/>
              </a:rPr>
              <a:t> và </a:t>
            </a:r>
            <a:r>
              <a:rPr lang="vi-VN" sz="3500" b="1" dirty="0">
                <a:solidFill>
                  <a:srgbClr val="FF0000"/>
                </a:solidFill>
                <a:latin typeface="+mj-lt"/>
              </a:rPr>
              <a:t>nữ có thể có thai và sinh con</a:t>
            </a:r>
            <a:r>
              <a:rPr lang="vi-VN" sz="3500" b="1" dirty="0" smtClean="0">
                <a:solidFill>
                  <a:srgbClr val="FF0000"/>
                </a:solidFill>
                <a:latin typeface="+mj-lt"/>
              </a:rPr>
              <a:t>.</a:t>
            </a:r>
            <a:endParaRPr lang="en-US" sz="3500" b="1" dirty="0" smtClean="0">
              <a:solidFill>
                <a:srgbClr val="FF0000"/>
              </a:solidFill>
              <a:latin typeface="+mj-lt"/>
            </a:endParaRPr>
          </a:p>
          <a:p>
            <a:pPr marL="0" indent="0" algn="ctr">
              <a:buNone/>
            </a:pPr>
            <a:endParaRPr lang="en-US" sz="3500" b="1" dirty="0">
              <a:solidFill>
                <a:srgbClr val="FF0000"/>
              </a:solidFill>
              <a:latin typeface="+mj-lt"/>
            </a:endParaRPr>
          </a:p>
        </p:txBody>
      </p:sp>
    </p:spTree>
    <p:extLst>
      <p:ext uri="{BB962C8B-B14F-4D97-AF65-F5344CB8AC3E}">
        <p14:creationId xmlns:p14="http://schemas.microsoft.com/office/powerpoint/2010/main" val="26964185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1688</Words>
  <Application>Microsoft Office PowerPoint</Application>
  <PresentationFormat>On-screen Show (4:3)</PresentationFormat>
  <Paragraphs>125</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Haettenschweiler</vt:lpstr>
      <vt:lpstr>Times New Roman</vt:lpstr>
      <vt:lpstr>Times New Roman (Headings)</vt:lpstr>
      <vt:lpstr>Office Theme</vt:lpstr>
      <vt:lpstr>TRUYỀN THÔNG VỀ  SỨC KHOẺ SINH SẢN  VỊ THÀNH NIÊN</vt:lpstr>
      <vt:lpstr>PowerPoint Presentation</vt:lpstr>
      <vt:lpstr>“HỎNG” KIẾN THỨC VỀ SỨC KHOẺ SINH SẢN</vt:lpstr>
      <vt:lpstr>PowerPoint Presentation</vt:lpstr>
      <vt:lpstr>PowerPoint Presentation</vt:lpstr>
      <vt:lpstr>I. MỘT SỐ KHÁI NIỆM </vt:lpstr>
      <vt:lpstr>II. NHỮNG THAY ĐỔI</vt:lpstr>
      <vt:lpstr>PowerPoint Presentation</vt:lpstr>
      <vt:lpstr> Thời kỳ dậy thì chính thức  ở nam và nữ chứng tỏ rằng: </vt:lpstr>
      <vt:lpstr>PowerPoint Presentation</vt:lpstr>
      <vt:lpstr>PowerPoint Presentation</vt:lpstr>
      <vt:lpstr>III. TINH TRÙNG</vt:lpstr>
      <vt:lpstr>XUẤT TINH</vt:lpstr>
      <vt:lpstr>IV. TRỨNG???</vt:lpstr>
      <vt:lpstr>RỤNG TRỨNG</vt:lpstr>
      <vt:lpstr> V. CÁC NGUY CƠ Ở TUỔI VTN </vt:lpstr>
      <vt:lpstr>PowerPoint Presentation</vt:lpstr>
      <vt:lpstr> * Phá thai xxxxxxxxxxxxxxx </vt:lpstr>
      <vt:lpstr>VI. VTN CẦN LÀM GÌ ĐỂ PHÒNG TRÁNH? </vt:lpstr>
      <vt:lpstr>PowerPoint Presentation</vt:lpstr>
      <vt:lpstr>PowerPoint Presentation</vt:lpstr>
      <vt:lpstr>PowerPoint Presentation</vt:lpstr>
      <vt:lpstr>Link tham khảo</vt:lpstr>
      <vt:lpstr>~HẾT~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TRUYỀN THÔNG VỀ  SỨC KHOẺ SINH SẢN  VỊ THÀNH NIÊN</dc:title>
  <dc:creator>VAIO</dc:creator>
  <cp:lastModifiedBy>Quang Thao</cp:lastModifiedBy>
  <cp:revision>19</cp:revision>
  <dcterms:created xsi:type="dcterms:W3CDTF">2006-08-16T00:00:00Z</dcterms:created>
  <dcterms:modified xsi:type="dcterms:W3CDTF">2018-10-05T07:48:49Z</dcterms:modified>
</cp:coreProperties>
</file>